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73" r:id="rId5"/>
    <p:sldId id="274" r:id="rId6"/>
    <p:sldId id="291" r:id="rId7"/>
    <p:sldId id="260" r:id="rId8"/>
    <p:sldId id="294" r:id="rId9"/>
    <p:sldId id="338" r:id="rId10"/>
    <p:sldId id="337" r:id="rId11"/>
    <p:sldId id="356" r:id="rId12"/>
    <p:sldId id="343" r:id="rId13"/>
    <p:sldId id="357" r:id="rId14"/>
    <p:sldId id="341" r:id="rId15"/>
    <p:sldId id="353" r:id="rId16"/>
    <p:sldId id="346" r:id="rId17"/>
    <p:sldId id="358" r:id="rId18"/>
    <p:sldId id="347" r:id="rId19"/>
    <p:sldId id="363" r:id="rId20"/>
    <p:sldId id="366" r:id="rId21"/>
    <p:sldId id="365" r:id="rId22"/>
    <p:sldId id="350" r:id="rId23"/>
    <p:sldId id="348" r:id="rId24"/>
    <p:sldId id="351" r:id="rId25"/>
    <p:sldId id="361" r:id="rId26"/>
    <p:sldId id="359" r:id="rId27"/>
    <p:sldId id="354" r:id="rId28"/>
    <p:sldId id="352" r:id="rId29"/>
    <p:sldId id="368" r:id="rId30"/>
    <p:sldId id="369" r:id="rId31"/>
    <p:sldId id="367" r:id="rId32"/>
    <p:sldId id="257" r:id="rId33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432708-9279-4E6D-8492-7B0EB473C030}" v="5" dt="2021-05-16T09:10:17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3091" autoAdjust="0"/>
  </p:normalViewPr>
  <p:slideViewPr>
    <p:cSldViewPr snapToGrid="0">
      <p:cViewPr varScale="1">
        <p:scale>
          <a:sx n="70" d="100"/>
          <a:sy n="70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A9DC3A-8AA9-4171-A233-18BAA4D04B04}" type="datetime1">
              <a:rPr lang="tr-TR" smtClean="0"/>
              <a:t>7.02.2023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95AB33-FDED-42FB-BC2C-CF65D390CCC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040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BA5B00-0C51-4BC7-A1FD-F15BF9DB756B}" type="datetime1">
              <a:rPr lang="tr-TR" noProof="0" smtClean="0"/>
              <a:t>7.02.2023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BEC92D-C8E2-4A8F-BF2D-75109D630128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04819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754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10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698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11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66162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12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52973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13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1679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14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04484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15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3202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0"/>
              </a:spcAft>
              <a:buSzPct val="100000"/>
              <a:buFont typeface="Calibri Light" panose="020F0302020204030204" pitchFamily="34" charset="0"/>
              <a:buNone/>
              <a:tabLst>
                <a:tab pos="457200" algn="l"/>
              </a:tabLst>
            </a:pPr>
            <a:endParaRPr lang="tr-TR" sz="25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16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96610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17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05600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18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12332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19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35340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2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2610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20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67838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21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90155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22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249209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23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60904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24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920334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25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7883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26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01237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28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89275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baseline="0" dirty="0" smtClean="0"/>
          </a:p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520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3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491984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4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6473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5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63108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6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7756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7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081409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8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01498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3BEC92D-C8E2-4A8F-BF2D-75109D630128}" type="slidenum">
              <a:rPr lang="tr-TR" noProof="0" smtClean="0"/>
              <a:t>9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65153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ikdörtgen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r-TR" noProof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3DC8CC-2948-45EF-AE51-0B6A9F79C236}" type="datetime1">
              <a:rPr lang="tr-TR" noProof="0" smtClean="0"/>
              <a:t>7.02.2023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  <p:cxnSp>
        <p:nvCxnSpPr>
          <p:cNvPr id="9" name="Düz Bağlayıcı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40E427-8E00-4DDD-AA71-9654BC99E002}" type="datetime1">
              <a:rPr lang="tr-TR" noProof="0" smtClean="0"/>
              <a:t>7.02.2023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ikdörtgen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1F95BD-C2A3-4F8C-8236-7E1C7D718EB1}" type="datetime1">
              <a:rPr lang="tr-TR" noProof="0" smtClean="0"/>
              <a:t>7.02.2023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0">
              <a:defRPr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0CCCA4-473A-417D-A1E7-B959BECA1D12}" type="datetime1">
              <a:rPr lang="tr-TR" noProof="0" smtClean="0"/>
              <a:t>7.02.2023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113E31D-E2AB-40D1-8B51-AFA5AFEF393A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Başlığ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ikdörtgen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C85C4C-70AD-438B-ADC6-1EB1EAB5ACC8}" type="datetime1">
              <a:rPr lang="tr-TR" noProof="0" smtClean="0"/>
              <a:t>7.02.2023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  <p:cxnSp>
        <p:nvCxnSpPr>
          <p:cNvPr id="9" name="Düz Bağlayıcı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D13B09-8DB5-47D0-954B-07D4D556927D}" type="datetime1">
              <a:rPr lang="tr-TR" noProof="0" smtClean="0"/>
              <a:t>7.02.2023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9BA128-0C91-45A7-9C2A-2D2E1C334EE5}" type="datetime1">
              <a:rPr lang="tr-TR" noProof="0" smtClean="0"/>
              <a:t>7.02.2023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E39FA7-D72A-4AA9-8554-85A43040ADAA}" type="datetime1">
              <a:rPr lang="tr-TR" noProof="0" smtClean="0"/>
              <a:t>7.02.2023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Dikdörtgen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D46EE6-A39A-462A-984A-BD4EFB03261E}" type="datetime1">
              <a:rPr lang="tr-TR" noProof="0" smtClean="0"/>
              <a:t>7.02.2023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ikdörtgen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rtlCol="0"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 rtlCol="0">
            <a:normAutofit/>
          </a:bodyPr>
          <a:lstStyle>
            <a:lvl1pPr>
              <a:defRPr sz="3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 rtl="0"/>
            <a:r>
              <a:rPr lang="tr-TR" noProof="0" dirty="0"/>
              <a:t>Asıl metin stillerini düzenlemek için tıklatın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31F0952-D02D-4930-B18C-E687F3C21373}" type="datetime1">
              <a:rPr lang="tr-TR" noProof="0" smtClean="0"/>
              <a:t>7.02.2023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6BB83DE-6600-42C3-AF8C-93A8447067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6836" y="6066230"/>
            <a:ext cx="1080533" cy="6749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engincakir.files.wordpress.com/2017/11/tatil-e150991495389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" y="0"/>
            <a:ext cx="12191985" cy="62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ikdörtgen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F58EBF-D53D-4544-8B67-894FD7E61E70}" type="datetime1">
              <a:rPr lang="tr-TR" noProof="0" smtClean="0"/>
              <a:t>7.02.2023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ikdörtgen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D191F13F-4E23-4B2E-85D7-FB52033EC928}" type="datetime1">
              <a:rPr lang="tr-TR" noProof="0" smtClean="0"/>
              <a:t>7.02.2023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cxnSp>
        <p:nvCxnSpPr>
          <p:cNvPr id="10" name="Düz Bağlayıcı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elp.antalya.edu.tr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mailto:caner.unal@antalya.edu.tr" TargetMode="External"/><Relationship Id="rId4" Type="http://schemas.openxmlformats.org/officeDocument/2006/relationships/hyperlink" Target="mailto:cagla.mckenzie@antalya.edu.t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engincakir.files.wordpress.com/2017/11/tatil-e1509914953891.jpg">
            <a:extLst>
              <a:ext uri="{FF2B5EF4-FFF2-40B4-BE49-F238E27FC236}">
                <a16:creationId xmlns:a16="http://schemas.microsoft.com/office/drawing/2014/main" id="{11919514-5F0B-45AB-967D-289E391F0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" y="0"/>
            <a:ext cx="12191985" cy="62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Dikdörtgen 2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499024"/>
            <a:ext cx="10058400" cy="822960"/>
          </a:xfrm>
        </p:spPr>
        <p:txBody>
          <a:bodyPr rtlCol="0"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Antalya Bilim </a:t>
            </a:r>
            <a:r>
              <a:rPr lang="tr-TR" sz="4800" b="1" dirty="0" err="1" smtClean="0">
                <a:solidFill>
                  <a:schemeClr val="bg1"/>
                </a:solidFill>
              </a:rPr>
              <a:t>University</a:t>
            </a:r>
            <a:r>
              <a:rPr lang="tr-TR" sz="4800" b="1" dirty="0">
                <a:solidFill>
                  <a:schemeClr val="bg1"/>
                </a:solidFill>
              </a:rPr>
              <a:t/>
            </a:r>
            <a:br>
              <a:rPr lang="tr-TR" sz="4800" b="1" dirty="0">
                <a:solidFill>
                  <a:schemeClr val="bg1"/>
                </a:solidFill>
              </a:rPr>
            </a:br>
            <a:r>
              <a:rPr lang="tr-TR" sz="4800" b="1" dirty="0">
                <a:solidFill>
                  <a:schemeClr val="bg1"/>
                </a:solidFill>
              </a:rPr>
              <a:t>TELP (</a:t>
            </a:r>
            <a:r>
              <a:rPr lang="tr-TR" sz="4800" b="1" dirty="0" err="1">
                <a:solidFill>
                  <a:schemeClr val="bg1"/>
                </a:solidFill>
              </a:rPr>
              <a:t>Tourism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4800" b="1" dirty="0" err="1">
                <a:solidFill>
                  <a:schemeClr val="bg1"/>
                </a:solidFill>
              </a:rPr>
              <a:t>Experiential</a:t>
            </a:r>
            <a:r>
              <a:rPr lang="tr-TR" sz="4800" b="1" dirty="0">
                <a:solidFill>
                  <a:schemeClr val="bg1"/>
                </a:solidFill>
              </a:rPr>
              <a:t> Learning Program)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9808" y="6321984"/>
            <a:ext cx="10058400" cy="543513"/>
          </a:xfrm>
        </p:spPr>
        <p:txBody>
          <a:bodyPr rtlCol="0">
            <a:normAutofit/>
          </a:bodyPr>
          <a:lstStyle/>
          <a:p>
            <a:pPr rtl="0"/>
            <a:r>
              <a:rPr lang="tr-TR" sz="1500" dirty="0" err="1" smtClean="0">
                <a:solidFill>
                  <a:srgbClr val="FFFFFF"/>
                </a:solidFill>
              </a:rPr>
              <a:t>February</a:t>
            </a:r>
            <a:r>
              <a:rPr lang="tr-TR" sz="1500" dirty="0" smtClean="0">
                <a:solidFill>
                  <a:srgbClr val="FFFFFF"/>
                </a:solidFill>
              </a:rPr>
              <a:t> 2023</a:t>
            </a:r>
            <a:endParaRPr lang="tr-TR" sz="1500" dirty="0">
              <a:solidFill>
                <a:srgbClr val="FFFFFF"/>
              </a:solidFill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AutoShape 3" descr="izmir yurt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2" descr="izmir yurt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60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A9825A45-1B4F-4557-9F8B-5F8D88A1974E}"/>
              </a:ext>
            </a:extLst>
          </p:cNvPr>
          <p:cNvSpPr txBox="1"/>
          <p:nvPr/>
        </p:nvSpPr>
        <p:spPr>
          <a:xfrm>
            <a:off x="217283" y="-15071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ABU TELP T</a:t>
            </a:r>
            <a:r>
              <a:rPr lang="tr-T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ime </a:t>
            </a:r>
            <a:r>
              <a:rPr lang="tr-TR" sz="4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tr-TR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able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tr-TR" sz="2000" b="0" kern="1200" spc="-5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17283" y="4219426"/>
            <a:ext cx="42752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b="1" dirty="0">
                <a:ea typeface="Times New Roman" panose="02020603050405020304" pitchFamily="18" charset="0"/>
              </a:rPr>
              <a:t>Arrival at Antalya</a:t>
            </a:r>
            <a:endParaRPr lang="tr-TR" sz="2200" b="1" dirty="0">
              <a:ea typeface="Calibri" panose="020F0502020204030204" pitchFamily="34" charset="0"/>
            </a:endParaRPr>
          </a:p>
          <a:p>
            <a:pPr marL="700088" indent="-342900" algn="just">
              <a:spcAft>
                <a:spcPts val="0"/>
              </a:spcAft>
              <a:buFont typeface="Calibri" panose="020F0502020204030204" pitchFamily="34" charset="0"/>
              <a:buChar char="̶"/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 TELP 2023, students must arrive at Antalya Airport from the beginning of March to mid-March 2023.</a:t>
            </a:r>
            <a:endParaRPr lang="tr-TR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1743"/>
            <a:ext cx="11811000" cy="282892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4832073" y="4219426"/>
            <a:ext cx="75520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tr-TR" sz="2200" b="1" dirty="0" smtClean="0"/>
              <a:t>TELP Exchange </a:t>
            </a:r>
            <a:r>
              <a:rPr lang="tr-TR" sz="2200" b="1" dirty="0"/>
              <a:t>C</a:t>
            </a:r>
            <a:r>
              <a:rPr lang="tr-TR" sz="2200" b="1" dirty="0" smtClean="0"/>
              <a:t>ourses </a:t>
            </a:r>
            <a:r>
              <a:rPr lang="tr-TR" sz="2200" b="1" dirty="0" err="1" smtClean="0"/>
              <a:t>and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Internship</a:t>
            </a:r>
            <a:endParaRPr lang="tr-TR" sz="2200" b="1" dirty="0" smtClean="0"/>
          </a:p>
          <a:p>
            <a:pPr marL="700088" indent="-342900">
              <a:buFont typeface="Calibri" panose="020F0502020204030204" pitchFamily="34" charset="0"/>
              <a:buChar char="̶"/>
            </a:pP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/>
              <a:t>exchange</a:t>
            </a:r>
            <a:r>
              <a:rPr lang="tr-TR" sz="2200" dirty="0"/>
              <a:t> </a:t>
            </a:r>
            <a:r>
              <a:rPr lang="tr-TR" sz="2200" dirty="0" err="1"/>
              <a:t>courses</a:t>
            </a:r>
            <a:r>
              <a:rPr lang="tr-TR" sz="2200" dirty="0"/>
              <a:t> </a:t>
            </a:r>
            <a:r>
              <a:rPr lang="tr-TR" sz="2200" dirty="0" err="1"/>
              <a:t>will</a:t>
            </a:r>
            <a:r>
              <a:rPr lang="tr-TR" sz="2200" dirty="0"/>
              <a:t> be </a:t>
            </a:r>
            <a:r>
              <a:rPr lang="tr-TR" sz="2200" dirty="0" err="1"/>
              <a:t>held</a:t>
            </a:r>
            <a:r>
              <a:rPr lang="tr-TR" sz="2200" dirty="0"/>
              <a:t> </a:t>
            </a:r>
            <a:r>
              <a:rPr lang="tr-TR" sz="2200" dirty="0" err="1"/>
              <a:t>intensively</a:t>
            </a:r>
            <a:r>
              <a:rPr lang="tr-TR" sz="2200" dirty="0"/>
              <a:t> </a:t>
            </a:r>
            <a:r>
              <a:rPr lang="tr-TR" sz="2200" dirty="0" err="1"/>
              <a:t>from</a:t>
            </a:r>
            <a:r>
              <a:rPr lang="tr-TR" sz="2200" dirty="0"/>
              <a:t> </a:t>
            </a:r>
            <a:r>
              <a:rPr lang="tr-TR" sz="2200" dirty="0" err="1"/>
              <a:t>mid-March</a:t>
            </a:r>
            <a:r>
              <a:rPr lang="tr-TR" sz="2200" dirty="0"/>
              <a:t> </a:t>
            </a:r>
            <a:r>
              <a:rPr lang="tr-TR" sz="2200" dirty="0" err="1"/>
              <a:t>until</a:t>
            </a:r>
            <a:r>
              <a:rPr lang="tr-TR" sz="2200" dirty="0"/>
              <a:t> </a:t>
            </a:r>
            <a:r>
              <a:rPr lang="tr-TR" sz="2200" dirty="0" err="1" smtClean="0"/>
              <a:t>mid</a:t>
            </a:r>
            <a:r>
              <a:rPr lang="tr-TR" sz="2200" dirty="0" smtClean="0"/>
              <a:t>-April.</a:t>
            </a:r>
          </a:p>
          <a:p>
            <a:pPr marL="700088" indent="-342900">
              <a:buFont typeface="Calibri" panose="020F0502020204030204" pitchFamily="34" charset="0"/>
              <a:buChar char="̶"/>
            </a:pP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/>
              <a:t>final </a:t>
            </a:r>
            <a:r>
              <a:rPr lang="tr-TR" sz="2200" dirty="0" err="1"/>
              <a:t>exams</a:t>
            </a:r>
            <a:r>
              <a:rPr lang="tr-TR" sz="2200" dirty="0"/>
              <a:t> </a:t>
            </a:r>
            <a:r>
              <a:rPr lang="tr-TR" sz="2200" dirty="0" err="1"/>
              <a:t>will</a:t>
            </a:r>
            <a:r>
              <a:rPr lang="tr-TR" sz="2200" dirty="0"/>
              <a:t> be </a:t>
            </a:r>
            <a:r>
              <a:rPr lang="tr-TR" sz="2200" dirty="0" err="1"/>
              <a:t>held</a:t>
            </a:r>
            <a:r>
              <a:rPr lang="tr-TR" sz="2200" dirty="0"/>
              <a:t> in </a:t>
            </a:r>
            <a:r>
              <a:rPr lang="tr-TR" sz="2200" dirty="0" err="1" smtClean="0"/>
              <a:t>September</a:t>
            </a:r>
            <a:r>
              <a:rPr lang="tr-TR" sz="2200" dirty="0" smtClean="0"/>
              <a:t>/</a:t>
            </a:r>
            <a:r>
              <a:rPr lang="tr-TR" sz="2200" dirty="0" err="1" smtClean="0"/>
              <a:t>October</a:t>
            </a:r>
            <a:r>
              <a:rPr lang="tr-TR" sz="2200" dirty="0" smtClean="0"/>
              <a:t>.</a:t>
            </a:r>
          </a:p>
          <a:p>
            <a:pPr marL="700088" indent="-342900">
              <a:buFont typeface="Calibri" panose="020F0502020204030204" pitchFamily="34" charset="0"/>
              <a:buChar char="̶"/>
            </a:pPr>
            <a:r>
              <a:rPr lang="tr-TR" sz="2200" dirty="0" err="1" smtClean="0"/>
              <a:t>Students</a:t>
            </a:r>
            <a:r>
              <a:rPr lang="tr-TR" sz="2200" dirty="0" smtClean="0"/>
              <a:t> </a:t>
            </a:r>
            <a:r>
              <a:rPr lang="tr-TR" sz="2200" dirty="0" err="1"/>
              <a:t>carry</a:t>
            </a:r>
            <a:r>
              <a:rPr lang="tr-TR" sz="2200" dirty="0"/>
              <a:t> </a:t>
            </a:r>
            <a:r>
              <a:rPr lang="tr-TR" sz="2200" dirty="0" err="1"/>
              <a:t>out</a:t>
            </a:r>
            <a:r>
              <a:rPr lang="tr-TR" sz="2200" dirty="0"/>
              <a:t> </a:t>
            </a:r>
            <a:r>
              <a:rPr lang="tr-TR" sz="2200" dirty="0" err="1"/>
              <a:t>their</a:t>
            </a:r>
            <a:r>
              <a:rPr lang="tr-TR" sz="2200" dirty="0"/>
              <a:t> TELP </a:t>
            </a:r>
            <a:r>
              <a:rPr lang="tr-TR" sz="2200" dirty="0" err="1"/>
              <a:t>internships</a:t>
            </a:r>
            <a:r>
              <a:rPr lang="tr-TR" sz="2200" dirty="0"/>
              <a:t> </a:t>
            </a:r>
            <a:r>
              <a:rPr lang="tr-TR" sz="2200" dirty="0" err="1"/>
              <a:t>until</a:t>
            </a:r>
            <a:r>
              <a:rPr lang="tr-TR" sz="2200" dirty="0"/>
              <a:t> </a:t>
            </a:r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end</a:t>
            </a:r>
            <a:r>
              <a:rPr lang="tr-TR" sz="2200" dirty="0"/>
              <a:t> of </a:t>
            </a:r>
            <a:r>
              <a:rPr lang="tr-TR" sz="2200" dirty="0" err="1"/>
              <a:t>October</a:t>
            </a:r>
            <a:r>
              <a:rPr lang="tr-T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90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33550" y="780586"/>
            <a:ext cx="6901250" cy="54156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/>
          </a:p>
          <a:p>
            <a:pPr marL="360363" indent="-360363">
              <a:buFont typeface="Wingdings" panose="05000000000000000000" pitchFamily="2" charset="2"/>
              <a:buChar char="§"/>
            </a:pPr>
            <a:endParaRPr lang="tr-TR" sz="2400" dirty="0"/>
          </a:p>
          <a:p>
            <a:pPr marL="360363" indent="-360363">
              <a:buFont typeface="Wingdings" panose="05000000000000000000" pitchFamily="2" charset="2"/>
              <a:buChar char="§"/>
            </a:pPr>
            <a:endParaRPr lang="tr-TR" sz="2400" dirty="0"/>
          </a:p>
          <a:p>
            <a:pPr marL="360363" indent="-360363">
              <a:buFont typeface="Wingdings" panose="05000000000000000000" pitchFamily="2" charset="2"/>
              <a:buChar char="§"/>
            </a:pPr>
            <a:endParaRPr lang="tr-TR" sz="2400" dirty="0"/>
          </a:p>
          <a:p>
            <a:pPr marL="360363" indent="-360363">
              <a:buFont typeface="Wingdings" panose="05000000000000000000" pitchFamily="2" charset="2"/>
              <a:buChar char="§"/>
            </a:pPr>
            <a:endParaRPr lang="tr-TR" sz="2400" dirty="0"/>
          </a:p>
          <a:p>
            <a:pPr marL="360363" indent="-360363">
              <a:buFont typeface="Wingdings" panose="05000000000000000000" pitchFamily="2" charset="2"/>
              <a:buChar char="§"/>
            </a:pPr>
            <a:endParaRPr lang="tr-TR" sz="2400" dirty="0"/>
          </a:p>
          <a:p>
            <a:pPr marL="360363" indent="-360363">
              <a:buFont typeface="Wingdings" panose="05000000000000000000" pitchFamily="2" charset="2"/>
              <a:buChar char="§"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aborad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03858"/>
              </p:ext>
            </p:extLst>
          </p:nvPr>
        </p:nvGraphicFramePr>
        <p:xfrm>
          <a:off x="4369724" y="193369"/>
          <a:ext cx="6503685" cy="329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739">
                  <a:extLst>
                    <a:ext uri="{9D8B030D-6E8A-4147-A177-3AD203B41FA5}">
                      <a16:colId xmlns:a16="http://schemas.microsoft.com/office/drawing/2014/main" val="1519544079"/>
                    </a:ext>
                  </a:extLst>
                </a:gridCol>
                <a:gridCol w="841739">
                  <a:extLst>
                    <a:ext uri="{9D8B030D-6E8A-4147-A177-3AD203B41FA5}">
                      <a16:colId xmlns:a16="http://schemas.microsoft.com/office/drawing/2014/main" val="170661899"/>
                    </a:ext>
                  </a:extLst>
                </a:gridCol>
                <a:gridCol w="1390207">
                  <a:extLst>
                    <a:ext uri="{9D8B030D-6E8A-4147-A177-3AD203B41FA5}">
                      <a16:colId xmlns:a16="http://schemas.microsoft.com/office/drawing/2014/main" val="511731358"/>
                    </a:ext>
                  </a:extLst>
                </a:gridCol>
              </a:tblGrid>
              <a:tr h="763054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Exchange</a:t>
                      </a:r>
                      <a:r>
                        <a:rPr lang="tr-TR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aseline="0" dirty="0" err="1" smtClean="0">
                          <a:solidFill>
                            <a:schemeClr val="tx1"/>
                          </a:solidFill>
                        </a:rPr>
                        <a:t>Courases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ECTS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Total Class </a:t>
                      </a:r>
                      <a:r>
                        <a:rPr lang="tr-TR" sz="2200" dirty="0" err="1" smtClean="0">
                          <a:solidFill>
                            <a:schemeClr val="tx1"/>
                          </a:solidFill>
                        </a:rPr>
                        <a:t>Hours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683344"/>
                  </a:ext>
                </a:extLst>
              </a:tr>
              <a:tr h="442088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TRM 500  </a:t>
                      </a:r>
                      <a:r>
                        <a:rPr lang="tr-TR" sz="2200" dirty="0" err="1" smtClean="0">
                          <a:solidFill>
                            <a:schemeClr val="tx1"/>
                          </a:solidFill>
                        </a:rPr>
                        <a:t>Internship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845617"/>
                  </a:ext>
                </a:extLst>
              </a:tr>
              <a:tr h="442088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TURK101 </a:t>
                      </a:r>
                      <a:r>
                        <a:rPr lang="tr-TR" sz="2200" dirty="0" err="1" smtClean="0">
                          <a:solidFill>
                            <a:schemeClr val="tx1"/>
                          </a:solidFill>
                        </a:rPr>
                        <a:t>Turkish</a:t>
                      </a:r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 Language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969625"/>
                  </a:ext>
                </a:extLst>
              </a:tr>
              <a:tr h="44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TRM373</a:t>
                      </a:r>
                      <a:r>
                        <a:rPr lang="tr-TR" sz="2200" baseline="0" dirty="0" smtClean="0">
                          <a:solidFill>
                            <a:schemeClr val="tx1"/>
                          </a:solidFill>
                        </a:rPr>
                        <a:t> Ancient </a:t>
                      </a:r>
                      <a:r>
                        <a:rPr lang="tr-TR" sz="2200" baseline="0" dirty="0" err="1" smtClean="0">
                          <a:solidFill>
                            <a:schemeClr val="tx1"/>
                          </a:solidFill>
                        </a:rPr>
                        <a:t>Cities</a:t>
                      </a:r>
                      <a:r>
                        <a:rPr lang="tr-TR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tr-TR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aseline="0" dirty="0" err="1" smtClean="0">
                          <a:solidFill>
                            <a:schemeClr val="tx1"/>
                          </a:solidFill>
                        </a:rPr>
                        <a:t>Tourism</a:t>
                      </a:r>
                      <a:endParaRPr lang="tr-TR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495"/>
                  </a:ext>
                </a:extLst>
              </a:tr>
              <a:tr h="763054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TRM108</a:t>
                      </a:r>
                      <a:r>
                        <a:rPr lang="tr-TR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aseline="0" dirty="0" err="1" smtClean="0">
                          <a:solidFill>
                            <a:schemeClr val="tx1"/>
                          </a:solidFill>
                        </a:rPr>
                        <a:t>Sanitation</a:t>
                      </a:r>
                      <a:r>
                        <a:rPr lang="tr-TR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tr-TR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aseline="0" dirty="0" err="1" smtClean="0">
                          <a:solidFill>
                            <a:schemeClr val="tx1"/>
                          </a:solidFill>
                        </a:rPr>
                        <a:t>Hygiene</a:t>
                      </a:r>
                      <a:r>
                        <a:rPr lang="tr-TR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tr-TR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aseline="0" dirty="0" err="1" smtClean="0">
                          <a:solidFill>
                            <a:schemeClr val="tx1"/>
                          </a:solidFill>
                        </a:rPr>
                        <a:t>Occupational</a:t>
                      </a:r>
                      <a:r>
                        <a:rPr lang="tr-TR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aseline="0" dirty="0" err="1" smtClean="0">
                          <a:solidFill>
                            <a:schemeClr val="tx1"/>
                          </a:solidFill>
                        </a:rPr>
                        <a:t>Safety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86950"/>
                  </a:ext>
                </a:extLst>
              </a:tr>
              <a:tr h="442088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65042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4661272" y="3662937"/>
            <a:ext cx="643079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/>
              <a:t>Grading</a:t>
            </a:r>
            <a:r>
              <a:rPr lang="tr-TR" sz="2400" dirty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/>
              <a:t>Exchange </a:t>
            </a:r>
            <a:r>
              <a:rPr lang="tr-TR" sz="2400" dirty="0" err="1" smtClean="0"/>
              <a:t>courses</a:t>
            </a:r>
            <a:endParaRPr lang="tr-TR" sz="2400" dirty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tr-TR" sz="2400" dirty="0" err="1"/>
              <a:t>Midterm</a:t>
            </a:r>
            <a:r>
              <a:rPr lang="tr-TR" sz="2400" dirty="0"/>
              <a:t> </a:t>
            </a:r>
            <a:r>
              <a:rPr lang="tr-TR" sz="2400" dirty="0" err="1"/>
              <a:t>exam</a:t>
            </a:r>
            <a:endParaRPr lang="tr-TR" sz="2400" dirty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tr-TR" sz="2400" dirty="0"/>
              <a:t>Final </a:t>
            </a:r>
            <a:r>
              <a:rPr lang="tr-TR" sz="2400" dirty="0" err="1"/>
              <a:t>exam</a:t>
            </a:r>
            <a:endParaRPr lang="tr-TR" sz="2400" dirty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tr-TR" sz="2400" dirty="0" err="1"/>
              <a:t>Projects</a:t>
            </a:r>
            <a:r>
              <a:rPr lang="tr-TR" sz="2400" dirty="0"/>
              <a:t>, </a:t>
            </a:r>
            <a:r>
              <a:rPr lang="tr-TR" sz="2400" dirty="0" err="1"/>
              <a:t>presentations</a:t>
            </a:r>
            <a:r>
              <a:rPr lang="tr-TR" sz="2400" dirty="0"/>
              <a:t>, </a:t>
            </a:r>
            <a:r>
              <a:rPr lang="tr-TR" sz="2400" dirty="0" err="1"/>
              <a:t>quizes</a:t>
            </a:r>
            <a:r>
              <a:rPr lang="tr-TR" sz="2400" dirty="0"/>
              <a:t>, </a:t>
            </a:r>
            <a:r>
              <a:rPr lang="tr-TR" sz="2400" dirty="0" err="1"/>
              <a:t>assignments</a:t>
            </a:r>
            <a:r>
              <a:rPr lang="tr-TR" sz="2400" dirty="0"/>
              <a:t>, </a:t>
            </a:r>
            <a:r>
              <a:rPr lang="tr-TR" sz="2400" dirty="0" err="1" smtClean="0"/>
              <a:t>homework</a:t>
            </a:r>
            <a:endParaRPr lang="tr-TR" sz="2400" dirty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tr-TR" sz="2400" b="1" dirty="0" err="1" smtClean="0"/>
              <a:t>Writing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internship</a:t>
            </a:r>
            <a:r>
              <a:rPr lang="tr-TR" sz="2400" b="1" dirty="0" smtClean="0"/>
              <a:t> </a:t>
            </a:r>
            <a:r>
              <a:rPr lang="tr-TR" sz="2400" b="1" dirty="0" err="1"/>
              <a:t>reports</a:t>
            </a:r>
            <a:r>
              <a:rPr lang="tr-TR" sz="2400" b="1" dirty="0"/>
              <a:t> </a:t>
            </a:r>
            <a:r>
              <a:rPr lang="tr-TR" sz="2400" b="1" dirty="0" err="1" smtClean="0"/>
              <a:t>periodically</a:t>
            </a:r>
            <a:endParaRPr lang="tr-TR" sz="2400" dirty="0" smtClean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tr-TR" sz="2400" dirty="0" smtClean="0"/>
              <a:t>Schools </a:t>
            </a:r>
            <a:r>
              <a:rPr lang="tr-TR" sz="2400" dirty="0"/>
              <a:t>in </a:t>
            </a:r>
            <a:r>
              <a:rPr lang="tr-TR" sz="2400" dirty="0" err="1"/>
              <a:t>Kazakhstan</a:t>
            </a:r>
            <a:r>
              <a:rPr lang="tr-TR" sz="2400" dirty="0"/>
              <a:t> can </a:t>
            </a:r>
            <a:r>
              <a:rPr lang="tr-TR" sz="2400" dirty="0" err="1"/>
              <a:t>recognise</a:t>
            </a:r>
            <a:r>
              <a:rPr lang="tr-TR" sz="2400" dirty="0"/>
              <a:t> </a:t>
            </a:r>
            <a:r>
              <a:rPr lang="tr-TR" sz="2400" dirty="0" err="1"/>
              <a:t>these</a:t>
            </a:r>
            <a:r>
              <a:rPr lang="tr-TR" sz="2400" dirty="0"/>
              <a:t> </a:t>
            </a:r>
            <a:r>
              <a:rPr lang="tr-TR" sz="2400" dirty="0" err="1"/>
              <a:t>courses</a:t>
            </a:r>
            <a:r>
              <a:rPr lang="tr-TR" sz="2400" dirty="0"/>
              <a:t> in </a:t>
            </a:r>
            <a:r>
              <a:rPr lang="tr-TR" sz="2400" dirty="0" err="1"/>
              <a:t>their</a:t>
            </a:r>
            <a:r>
              <a:rPr lang="tr-TR" sz="2400" dirty="0"/>
              <a:t> </a:t>
            </a:r>
            <a:r>
              <a:rPr lang="tr-TR" sz="2400" dirty="0" err="1"/>
              <a:t>curriculum</a:t>
            </a:r>
            <a:endParaRPr lang="tr-TR" sz="2400" dirty="0"/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42417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75741" y="1115040"/>
            <a:ext cx="6901250" cy="4510508"/>
          </a:xfrm>
        </p:spPr>
        <p:txBody>
          <a:bodyPr>
            <a:normAutofit lnSpcReduction="10000"/>
          </a:bodyPr>
          <a:lstStyle/>
          <a:p>
            <a:pPr marL="360363" indent="-360363">
              <a:buFont typeface="Wingdings" panose="05000000000000000000" pitchFamily="2" charset="2"/>
              <a:buChar char="§"/>
            </a:pPr>
            <a:r>
              <a:rPr lang="tr-TR" sz="2500" dirty="0">
                <a:solidFill>
                  <a:schemeClr val="tx1"/>
                </a:solidFill>
                <a:latin typeface="+mn-lt"/>
              </a:rPr>
              <a:t>ABU is legal </a:t>
            </a:r>
            <a:r>
              <a:rPr lang="tr-TR" sz="2500" dirty="0" err="1">
                <a:solidFill>
                  <a:schemeClr val="tx1"/>
                </a:solidFill>
                <a:latin typeface="+mn-lt"/>
              </a:rPr>
              <a:t>guardian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tr-TR" sz="2500" dirty="0" err="1" smtClean="0">
                <a:solidFill>
                  <a:schemeClr val="tx1"/>
                </a:solidFill>
                <a:latin typeface="+mn-lt"/>
              </a:rPr>
              <a:t>students</a:t>
            </a:r>
            <a:endParaRPr lang="tr-TR" sz="2500" dirty="0" smtClean="0">
              <a:solidFill>
                <a:schemeClr val="tx1"/>
              </a:solidFill>
              <a:latin typeface="+mn-lt"/>
            </a:endParaRPr>
          </a:p>
          <a:p>
            <a:pPr marL="360363" indent="-360363">
              <a:buFont typeface="Wingdings" panose="05000000000000000000" pitchFamily="2" charset="2"/>
              <a:buChar char="§"/>
            </a:pPr>
            <a:endParaRPr lang="tr-TR" sz="2500" dirty="0">
              <a:solidFill>
                <a:schemeClr val="tx1"/>
              </a:solidFill>
              <a:latin typeface="+mn-lt"/>
            </a:endParaRP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tr-TR" sz="2500" dirty="0">
                <a:solidFill>
                  <a:schemeClr val="tx1"/>
                </a:solidFill>
                <a:latin typeface="+mn-lt"/>
              </a:rPr>
              <a:t>Rixos Hotels </a:t>
            </a:r>
            <a:r>
              <a:rPr lang="tr-TR" sz="2500" dirty="0" err="1" smtClean="0">
                <a:solidFill>
                  <a:schemeClr val="tx1"/>
                </a:solidFill>
                <a:latin typeface="+mn-lt"/>
              </a:rPr>
              <a:t>and</a:t>
            </a:r>
            <a:r>
              <a:rPr lang="tr-TR" sz="25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dirty="0" err="1" smtClean="0">
                <a:solidFill>
                  <a:schemeClr val="tx1"/>
                </a:solidFill>
                <a:latin typeface="+mn-lt"/>
              </a:rPr>
              <a:t>Corendon</a:t>
            </a:r>
            <a:r>
              <a:rPr lang="tr-TR" sz="2500" dirty="0" smtClean="0">
                <a:solidFill>
                  <a:schemeClr val="tx1"/>
                </a:solidFill>
                <a:latin typeface="+mn-lt"/>
              </a:rPr>
              <a:t> Hotels </a:t>
            </a:r>
            <a:r>
              <a:rPr lang="tr-TR" sz="2500" dirty="0" err="1" smtClean="0">
                <a:solidFill>
                  <a:schemeClr val="tx1"/>
                </a:solidFill>
                <a:latin typeface="+mn-lt"/>
              </a:rPr>
              <a:t>are</a:t>
            </a:r>
            <a:r>
              <a:rPr lang="tr-TR" sz="25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partner </a:t>
            </a:r>
            <a:r>
              <a:rPr lang="tr-TR" sz="2500" dirty="0" smtClean="0">
                <a:solidFill>
                  <a:schemeClr val="tx1"/>
                </a:solidFill>
                <a:latin typeface="+mn-lt"/>
              </a:rPr>
              <a:t>Hotels (5 star) </a:t>
            </a:r>
            <a:r>
              <a:rPr lang="tr-TR" sz="2500" dirty="0" err="1">
                <a:solidFill>
                  <a:schemeClr val="tx1"/>
                </a:solidFill>
                <a:latin typeface="+mn-lt"/>
              </a:rPr>
              <a:t>providing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b="1" dirty="0" err="1">
                <a:solidFill>
                  <a:schemeClr val="tx1"/>
                </a:solidFill>
                <a:latin typeface="+mn-lt"/>
              </a:rPr>
              <a:t>work</a:t>
            </a:r>
            <a:r>
              <a:rPr lang="tr-TR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b="1" dirty="0" err="1">
                <a:solidFill>
                  <a:schemeClr val="tx1"/>
                </a:solidFill>
                <a:latin typeface="+mn-lt"/>
              </a:rPr>
              <a:t>experience</a:t>
            </a:r>
            <a:r>
              <a:rPr lang="tr-TR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b="1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tr-TR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b="1" dirty="0" err="1" smtClean="0">
                <a:solidFill>
                  <a:schemeClr val="tx1"/>
                </a:solidFill>
                <a:latin typeface="+mn-lt"/>
              </a:rPr>
              <a:t>accommodation</a:t>
            </a:r>
            <a:endParaRPr lang="tr-TR" sz="2500" b="1" dirty="0" smtClean="0">
              <a:solidFill>
                <a:schemeClr val="tx1"/>
              </a:solidFill>
              <a:latin typeface="+mn-lt"/>
            </a:endParaRPr>
          </a:p>
          <a:p>
            <a:pPr marL="360363" indent="-360363">
              <a:buFont typeface="Wingdings" panose="05000000000000000000" pitchFamily="2" charset="2"/>
              <a:buChar char="§"/>
            </a:pPr>
            <a:endParaRPr lang="tr-TR" sz="2500" b="1" dirty="0">
              <a:solidFill>
                <a:schemeClr val="tx1"/>
              </a:solidFill>
              <a:latin typeface="+mn-lt"/>
            </a:endParaRP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tr-TR" sz="2500" b="1" dirty="0">
                <a:solidFill>
                  <a:schemeClr val="tx1"/>
                </a:solidFill>
                <a:latin typeface="+mn-lt"/>
              </a:rPr>
              <a:t>ABU </a:t>
            </a:r>
            <a:r>
              <a:rPr lang="tr-TR" sz="2500" b="1" dirty="0" err="1">
                <a:solidFill>
                  <a:schemeClr val="tx1"/>
                </a:solidFill>
                <a:latin typeface="+mn-lt"/>
              </a:rPr>
              <a:t>advisor</a:t>
            </a:r>
            <a:r>
              <a:rPr lang="tr-TR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dirty="0" err="1">
                <a:solidFill>
                  <a:schemeClr val="tx1"/>
                </a:solidFill>
                <a:latin typeface="+mn-lt"/>
              </a:rPr>
              <a:t>will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dirty="0" err="1">
                <a:solidFill>
                  <a:schemeClr val="tx1"/>
                </a:solidFill>
                <a:latin typeface="+mn-lt"/>
              </a:rPr>
              <a:t>supervise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dirty="0" err="1">
                <a:solidFill>
                  <a:schemeClr val="tx1"/>
                </a:solidFill>
                <a:latin typeface="+mn-lt"/>
              </a:rPr>
              <a:t>students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tr-TR" sz="2500" dirty="0" err="1" smtClean="0">
                <a:solidFill>
                  <a:schemeClr val="tx1"/>
                </a:solidFill>
                <a:latin typeface="+mn-lt"/>
              </a:rPr>
              <a:t>class</a:t>
            </a:r>
            <a:endParaRPr lang="tr-TR" sz="2500" dirty="0" smtClean="0">
              <a:solidFill>
                <a:schemeClr val="tx1"/>
              </a:solidFill>
              <a:latin typeface="+mn-lt"/>
            </a:endParaRPr>
          </a:p>
          <a:p>
            <a:pPr marL="360363" indent="-360363">
              <a:buFont typeface="Wingdings" panose="05000000000000000000" pitchFamily="2" charset="2"/>
              <a:buChar char="§"/>
            </a:pPr>
            <a:endParaRPr lang="tr-TR" sz="2500" dirty="0">
              <a:solidFill>
                <a:schemeClr val="tx1"/>
              </a:solidFill>
              <a:latin typeface="+mn-lt"/>
            </a:endParaRP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tr-TR" sz="2500" b="1" dirty="0">
                <a:solidFill>
                  <a:schemeClr val="tx1"/>
                </a:solidFill>
                <a:latin typeface="+mn-lt"/>
              </a:rPr>
              <a:t>ABU </a:t>
            </a:r>
            <a:r>
              <a:rPr lang="tr-TR" sz="2500" b="1" dirty="0" err="1">
                <a:solidFill>
                  <a:schemeClr val="tx1"/>
                </a:solidFill>
                <a:latin typeface="+mn-lt"/>
              </a:rPr>
              <a:t>internship</a:t>
            </a:r>
            <a:r>
              <a:rPr lang="tr-TR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b="1" dirty="0" err="1">
                <a:solidFill>
                  <a:schemeClr val="tx1"/>
                </a:solidFill>
                <a:latin typeface="+mn-lt"/>
              </a:rPr>
              <a:t>coordinators</a:t>
            </a:r>
            <a:r>
              <a:rPr lang="tr-TR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dirty="0" err="1">
                <a:solidFill>
                  <a:schemeClr val="tx1"/>
                </a:solidFill>
                <a:latin typeface="+mn-lt"/>
              </a:rPr>
              <a:t>will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dirty="0" err="1">
                <a:solidFill>
                  <a:schemeClr val="tx1"/>
                </a:solidFill>
                <a:latin typeface="+mn-lt"/>
              </a:rPr>
              <a:t>audit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dirty="0" err="1">
                <a:solidFill>
                  <a:schemeClr val="tx1"/>
                </a:solidFill>
                <a:latin typeface="+mn-lt"/>
              </a:rPr>
              <a:t>students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 at </a:t>
            </a:r>
            <a:r>
              <a:rPr lang="tr-TR" sz="2500" dirty="0" err="1" smtClean="0">
                <a:solidFill>
                  <a:schemeClr val="tx1"/>
                </a:solidFill>
                <a:latin typeface="+mn-lt"/>
              </a:rPr>
              <a:t>work</a:t>
            </a:r>
            <a:endParaRPr lang="tr-TR" sz="2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aborad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2732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33550" y="780586"/>
            <a:ext cx="6901250" cy="5229921"/>
          </a:xfrm>
        </p:spPr>
        <p:txBody>
          <a:bodyPr>
            <a:noAutofit/>
          </a:bodyPr>
          <a:lstStyle/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700" dirty="0">
                <a:solidFill>
                  <a:schemeClr val="tx1"/>
                </a:solidFill>
                <a:latin typeface="+mn-lt"/>
              </a:rPr>
              <a:t>ABU will provide </a:t>
            </a:r>
            <a:r>
              <a:rPr lang="tr-TR" sz="2700" b="1" dirty="0" smtClean="0">
                <a:solidFill>
                  <a:schemeClr val="tx1"/>
                </a:solidFill>
                <a:latin typeface="+mn-lt"/>
              </a:rPr>
              <a:t>transcript</a:t>
            </a:r>
            <a:r>
              <a:rPr lang="tr-TR" sz="2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 err="1">
                <a:solidFill>
                  <a:schemeClr val="tx1"/>
                </a:solidFill>
                <a:latin typeface="+mn-lt"/>
              </a:rPr>
              <a:t>for</a:t>
            </a:r>
            <a:r>
              <a:rPr lang="tr-TR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700" dirty="0" smtClean="0">
                <a:solidFill>
                  <a:schemeClr val="tx1"/>
                </a:solidFill>
                <a:latin typeface="+mn-lt"/>
              </a:rPr>
              <a:t> Exchange </a:t>
            </a:r>
            <a:r>
              <a:rPr lang="tr-TR" sz="2700" dirty="0" err="1" smtClean="0">
                <a:solidFill>
                  <a:schemeClr val="tx1"/>
                </a:solidFill>
                <a:latin typeface="+mn-lt"/>
              </a:rPr>
              <a:t>courses</a:t>
            </a:r>
            <a:r>
              <a:rPr lang="tr-TR" sz="2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 err="1" smtClean="0">
                <a:solidFill>
                  <a:schemeClr val="tx1"/>
                </a:solidFill>
                <a:latin typeface="+mn-lt"/>
              </a:rPr>
              <a:t>and</a:t>
            </a:r>
            <a:r>
              <a:rPr lang="tr-TR" sz="2700" dirty="0" smtClean="0">
                <a:solidFill>
                  <a:schemeClr val="tx1"/>
                </a:solidFill>
                <a:latin typeface="+mn-lt"/>
              </a:rPr>
              <a:t> a </a:t>
            </a:r>
            <a:r>
              <a:rPr lang="tr-TR" sz="2700" dirty="0" err="1" smtClean="0">
                <a:solidFill>
                  <a:schemeClr val="tx1"/>
                </a:solidFill>
                <a:latin typeface="+mn-lt"/>
              </a:rPr>
              <a:t>Certificate</a:t>
            </a:r>
            <a:r>
              <a:rPr lang="tr-TR" sz="2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 err="1" smtClean="0">
                <a:solidFill>
                  <a:schemeClr val="tx1"/>
                </a:solidFill>
                <a:latin typeface="+mn-lt"/>
              </a:rPr>
              <a:t>for</a:t>
            </a:r>
            <a:r>
              <a:rPr lang="tr-TR" sz="2700" dirty="0" smtClean="0">
                <a:solidFill>
                  <a:schemeClr val="tx1"/>
                </a:solidFill>
                <a:latin typeface="+mn-lt"/>
              </a:rPr>
              <a:t> TELP</a:t>
            </a:r>
            <a:endParaRPr lang="tr-TR" sz="2700" dirty="0">
              <a:solidFill>
                <a:schemeClr val="tx1"/>
              </a:solidFill>
              <a:latin typeface="+mn-lt"/>
            </a:endParaRP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700" b="1" dirty="0">
                <a:solidFill>
                  <a:schemeClr val="tx1"/>
                </a:solidFill>
                <a:latin typeface="+mn-lt"/>
              </a:rPr>
              <a:t>70% </a:t>
            </a:r>
            <a:r>
              <a:rPr lang="tr-TR" sz="2700" b="1" dirty="0" err="1">
                <a:solidFill>
                  <a:schemeClr val="tx1"/>
                </a:solidFill>
                <a:latin typeface="+mn-lt"/>
              </a:rPr>
              <a:t>attendance</a:t>
            </a:r>
            <a:r>
              <a:rPr lang="tr-TR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tr-TR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 err="1">
                <a:solidFill>
                  <a:schemeClr val="tx1"/>
                </a:solidFill>
                <a:latin typeface="+mn-lt"/>
              </a:rPr>
              <a:t>classes</a:t>
            </a:r>
            <a:r>
              <a:rPr lang="tr-TR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 err="1">
                <a:solidFill>
                  <a:schemeClr val="tx1"/>
                </a:solidFill>
                <a:latin typeface="+mn-lt"/>
              </a:rPr>
              <a:t>are</a:t>
            </a:r>
            <a:r>
              <a:rPr lang="tr-TR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 err="1">
                <a:solidFill>
                  <a:schemeClr val="tx1"/>
                </a:solidFill>
                <a:latin typeface="+mn-lt"/>
              </a:rPr>
              <a:t>compulsory</a:t>
            </a:r>
            <a:endParaRPr lang="tr-TR" sz="2700" dirty="0">
              <a:solidFill>
                <a:schemeClr val="tx1"/>
              </a:solidFill>
              <a:latin typeface="+mn-lt"/>
            </a:endParaRP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700" dirty="0" err="1">
                <a:solidFill>
                  <a:schemeClr val="tx1"/>
                </a:solidFill>
                <a:latin typeface="+mn-lt"/>
              </a:rPr>
              <a:t>Students</a:t>
            </a:r>
            <a:r>
              <a:rPr lang="tr-TR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 err="1">
                <a:solidFill>
                  <a:schemeClr val="tx1"/>
                </a:solidFill>
                <a:latin typeface="+mn-lt"/>
              </a:rPr>
              <a:t>will</a:t>
            </a:r>
            <a:r>
              <a:rPr lang="tr-TR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 err="1">
                <a:solidFill>
                  <a:schemeClr val="tx1"/>
                </a:solidFill>
                <a:latin typeface="+mn-lt"/>
              </a:rPr>
              <a:t>attend</a:t>
            </a:r>
            <a:r>
              <a:rPr lang="tr-TR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b="1" dirty="0">
                <a:solidFill>
                  <a:schemeClr val="tx1"/>
                </a:solidFill>
                <a:latin typeface="+mn-lt"/>
              </a:rPr>
              <a:t>online </a:t>
            </a:r>
            <a:r>
              <a:rPr lang="tr-TR" sz="2700" b="1" dirty="0" err="1">
                <a:solidFill>
                  <a:schemeClr val="tx1"/>
                </a:solidFill>
                <a:latin typeface="+mn-lt"/>
              </a:rPr>
              <a:t>classes</a:t>
            </a:r>
            <a:r>
              <a:rPr lang="tr-TR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>
                <a:solidFill>
                  <a:schemeClr val="tx1"/>
                </a:solidFill>
                <a:latin typeface="+mn-lt"/>
              </a:rPr>
              <a:t>at </a:t>
            </a:r>
            <a:r>
              <a:rPr lang="tr-TR" sz="2700" dirty="0" smtClean="0">
                <a:solidFill>
                  <a:schemeClr val="tx1"/>
                </a:solidFill>
                <a:latin typeface="+mn-lt"/>
              </a:rPr>
              <a:t>Rixos </a:t>
            </a:r>
            <a:r>
              <a:rPr lang="tr-TR" sz="2700" dirty="0" err="1" smtClean="0">
                <a:solidFill>
                  <a:schemeClr val="tx1"/>
                </a:solidFill>
                <a:latin typeface="+mn-lt"/>
              </a:rPr>
              <a:t>and</a:t>
            </a:r>
            <a:r>
              <a:rPr lang="tr-TR" sz="2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 err="1" smtClean="0">
                <a:solidFill>
                  <a:schemeClr val="tx1"/>
                </a:solidFill>
                <a:latin typeface="+mn-lt"/>
              </a:rPr>
              <a:t>Corendon</a:t>
            </a:r>
            <a:r>
              <a:rPr lang="tr-TR" sz="2700" dirty="0" smtClean="0">
                <a:solidFill>
                  <a:schemeClr val="tx1"/>
                </a:solidFill>
                <a:latin typeface="+mn-lt"/>
              </a:rPr>
              <a:t> Hotels</a:t>
            </a:r>
            <a:r>
              <a:rPr lang="tr-TR" sz="27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b="1" dirty="0" err="1">
                <a:solidFill>
                  <a:schemeClr val="tx1"/>
                </a:solidFill>
                <a:latin typeface="+mn-lt"/>
              </a:rPr>
              <a:t>meeting</a:t>
            </a:r>
            <a:r>
              <a:rPr lang="tr-TR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b="1" dirty="0" err="1">
                <a:solidFill>
                  <a:schemeClr val="tx1"/>
                </a:solidFill>
                <a:latin typeface="+mn-lt"/>
              </a:rPr>
              <a:t>room</a:t>
            </a:r>
            <a:endParaRPr lang="tr-TR" sz="2700" b="1" dirty="0">
              <a:solidFill>
                <a:schemeClr val="tx1"/>
              </a:solidFill>
              <a:latin typeface="+mn-lt"/>
            </a:endParaRP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700" dirty="0" err="1">
                <a:solidFill>
                  <a:schemeClr val="tx1"/>
                </a:solidFill>
                <a:latin typeface="+mn-lt"/>
              </a:rPr>
              <a:t>Students</a:t>
            </a:r>
            <a:r>
              <a:rPr lang="tr-TR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 err="1">
                <a:solidFill>
                  <a:schemeClr val="tx1"/>
                </a:solidFill>
                <a:latin typeface="+mn-lt"/>
              </a:rPr>
              <a:t>will</a:t>
            </a:r>
            <a:r>
              <a:rPr lang="tr-TR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 err="1">
                <a:solidFill>
                  <a:schemeClr val="tx1"/>
                </a:solidFill>
                <a:latin typeface="+mn-lt"/>
              </a:rPr>
              <a:t>watch</a:t>
            </a:r>
            <a:r>
              <a:rPr lang="tr-TR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b="1" dirty="0">
                <a:solidFill>
                  <a:schemeClr val="tx1"/>
                </a:solidFill>
                <a:latin typeface="+mn-lt"/>
              </a:rPr>
              <a:t>video </a:t>
            </a:r>
            <a:r>
              <a:rPr lang="tr-TR" sz="2700" b="1" dirty="0" err="1">
                <a:solidFill>
                  <a:schemeClr val="tx1"/>
                </a:solidFill>
                <a:latin typeface="+mn-lt"/>
              </a:rPr>
              <a:t>record</a:t>
            </a:r>
            <a:r>
              <a:rPr lang="tr-TR" sz="2700" b="1" dirty="0">
                <a:solidFill>
                  <a:schemeClr val="tx1"/>
                </a:solidFill>
                <a:latin typeface="+mn-lt"/>
              </a:rPr>
              <a:t> of </a:t>
            </a:r>
            <a:r>
              <a:rPr lang="tr-TR" sz="2700" b="1" dirty="0" err="1">
                <a:solidFill>
                  <a:schemeClr val="tx1"/>
                </a:solidFill>
                <a:latin typeface="+mn-lt"/>
              </a:rPr>
              <a:t>lessons</a:t>
            </a:r>
            <a:r>
              <a:rPr lang="tr-TR" sz="27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>
                <a:solidFill>
                  <a:schemeClr val="tx1"/>
                </a:solidFill>
                <a:latin typeface="+mn-lt"/>
              </a:rPr>
              <a:t>in </a:t>
            </a:r>
            <a:r>
              <a:rPr lang="tr-TR" sz="2700" dirty="0" err="1" smtClean="0">
                <a:solidFill>
                  <a:schemeClr val="tx1"/>
                </a:solidFill>
                <a:latin typeface="+mn-lt"/>
              </a:rPr>
              <a:t>whenever</a:t>
            </a:r>
            <a:r>
              <a:rPr lang="tr-TR" sz="2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 err="1" smtClean="0">
                <a:solidFill>
                  <a:schemeClr val="tx1"/>
                </a:solidFill>
                <a:latin typeface="+mn-lt"/>
              </a:rPr>
              <a:t>they</a:t>
            </a:r>
            <a:r>
              <a:rPr lang="tr-TR" sz="2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700" dirty="0" err="1" smtClean="0">
                <a:solidFill>
                  <a:schemeClr val="tx1"/>
                </a:solidFill>
                <a:latin typeface="+mn-lt"/>
              </a:rPr>
              <a:t>want</a:t>
            </a:r>
            <a:endParaRPr lang="tr-TR" sz="2700" dirty="0">
              <a:solidFill>
                <a:schemeClr val="tx1"/>
              </a:solidFill>
              <a:latin typeface="+mn-lt"/>
            </a:endParaRP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aborad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378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282" y="612457"/>
            <a:ext cx="7762875" cy="5495925"/>
          </a:xfrm>
          <a:prstGeom prst="rect">
            <a:avLst/>
          </a:prstGeom>
        </p:spPr>
      </p:pic>
      <p:sp>
        <p:nvSpPr>
          <p:cNvPr id="10" name="Başlık 1"/>
          <p:cNvSpPr txBox="1">
            <a:spLocks/>
          </p:cNvSpPr>
          <p:nvPr/>
        </p:nvSpPr>
        <p:spPr>
          <a:xfrm>
            <a:off x="609600" y="746759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r-TR" b="1" smtClean="0">
                <a:solidFill>
                  <a:srgbClr val="FFFF00"/>
                </a:solidFill>
              </a:rPr>
              <a:t>ABU TELP</a:t>
            </a:r>
            <a:br>
              <a:rPr lang="tr-TR" b="1" smtClean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1" name="Metin Yer Tutucusu 3"/>
          <p:cNvSpPr txBox="1">
            <a:spLocks/>
          </p:cNvSpPr>
          <p:nvPr/>
        </p:nvSpPr>
        <p:spPr>
          <a:xfrm>
            <a:off x="609600" y="3078480"/>
            <a:ext cx="3200400" cy="337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smtClean="0"/>
              <a:t>Work experience</a:t>
            </a:r>
          </a:p>
          <a:p>
            <a:r>
              <a:rPr lang="tr-TR" sz="2800" smtClean="0"/>
              <a:t>+</a:t>
            </a:r>
          </a:p>
          <a:p>
            <a:r>
              <a:rPr lang="tr-TR" sz="2800" smtClean="0"/>
              <a:t>Study aborad</a:t>
            </a:r>
          </a:p>
          <a:p>
            <a:r>
              <a:rPr lang="tr-TR" sz="2800" smtClean="0"/>
              <a:t>+ </a:t>
            </a:r>
          </a:p>
          <a:p>
            <a:r>
              <a:rPr lang="tr-TR" sz="2800" smtClean="0"/>
              <a:t>Living abroad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863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33550" y="780586"/>
            <a:ext cx="6901250" cy="5229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 err="1">
                <a:solidFill>
                  <a:schemeClr val="tx1"/>
                </a:solidFill>
                <a:latin typeface="+mn-lt"/>
              </a:rPr>
              <a:t>Grading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for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TELP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internship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= 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+mn-lt"/>
              </a:rPr>
              <a:t>60% Rixos + 40%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ABU advisor </a:t>
            </a:r>
            <a:endParaRPr lang="tr-TR" sz="2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sz="2800" dirty="0">
              <a:solidFill>
                <a:schemeClr val="tx1"/>
              </a:solidFill>
              <a:latin typeface="+mn-lt"/>
            </a:endParaRPr>
          </a:p>
          <a:p>
            <a:pPr marL="446088" indent="-446088">
              <a:buFont typeface="Wingdings" panose="05000000000000000000" pitchFamily="2" charset="2"/>
              <a:buChar char="§"/>
            </a:pPr>
            <a:r>
              <a:rPr lang="tr-TR" sz="2800" dirty="0" err="1">
                <a:solidFill>
                  <a:schemeClr val="tx1"/>
                </a:solidFill>
                <a:latin typeface="+mn-lt"/>
              </a:rPr>
              <a:t>Work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discipline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, </a:t>
            </a:r>
          </a:p>
          <a:p>
            <a:pPr marL="446088" indent="-446088">
              <a:buFont typeface="Wingdings" panose="05000000000000000000" pitchFamily="2" charset="2"/>
              <a:buChar char="§"/>
            </a:pPr>
            <a:r>
              <a:rPr lang="tr-TR" sz="2800" dirty="0" err="1">
                <a:solidFill>
                  <a:schemeClr val="tx1"/>
                </a:solidFill>
                <a:latin typeface="+mn-lt"/>
              </a:rPr>
              <a:t>Ability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work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in a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team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alone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,</a:t>
            </a:r>
          </a:p>
          <a:p>
            <a:pPr marL="446088" indent="-446088">
              <a:buFont typeface="Wingdings" panose="05000000000000000000" pitchFamily="2" charset="2"/>
              <a:buChar char="§"/>
            </a:pPr>
            <a:r>
              <a:rPr lang="tr-TR" sz="2800" dirty="0" err="1">
                <a:solidFill>
                  <a:schemeClr val="tx1"/>
                </a:solidFill>
                <a:latin typeface="+mn-lt"/>
              </a:rPr>
              <a:t>Coming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work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on time,</a:t>
            </a:r>
          </a:p>
          <a:p>
            <a:pPr marL="446088" indent="-446088">
              <a:buFont typeface="Wingdings" panose="05000000000000000000" pitchFamily="2" charset="2"/>
              <a:buChar char="§"/>
            </a:pPr>
            <a:r>
              <a:rPr lang="tr-TR" sz="2800" dirty="0" err="1">
                <a:solidFill>
                  <a:schemeClr val="tx1"/>
                </a:solidFill>
                <a:latin typeface="+mn-lt"/>
              </a:rPr>
              <a:t>Following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instructions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managers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,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aborad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533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aborad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4578625" y="1241817"/>
            <a:ext cx="691100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ct val="100000"/>
              <a:buFont typeface="Calibri Light" panose="020F0302020204030204" pitchFamily="34" charset="0"/>
              <a:buChar char="•"/>
              <a:tabLst>
                <a:tab pos="457200" algn="l"/>
              </a:tabLst>
            </a:pP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Can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students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change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their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departments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every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week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?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Will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they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be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assigned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to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a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specific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department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or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will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they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 smtClean="0">
                <a:solidFill>
                  <a:srgbClr val="252525"/>
                </a:solidFill>
                <a:ea typeface="Times New Roman" panose="02020603050405020304" pitchFamily="18" charset="0"/>
              </a:rPr>
              <a:t>rotate</a:t>
            </a:r>
            <a:r>
              <a:rPr lang="tr-TR" sz="2500" dirty="0" smtClean="0">
                <a:solidFill>
                  <a:srgbClr val="252525"/>
                </a:solidFill>
                <a:ea typeface="Times New Roman" panose="02020603050405020304" pitchFamily="18" charset="0"/>
              </a:rPr>
              <a:t>?</a:t>
            </a:r>
          </a:p>
          <a:p>
            <a:pPr lvl="0" algn="just">
              <a:spcAft>
                <a:spcPts val="0"/>
              </a:spcAft>
              <a:buSzPct val="100000"/>
              <a:tabLst>
                <a:tab pos="457200" algn="l"/>
              </a:tabLst>
            </a:pPr>
            <a:endParaRPr lang="tr-TR" sz="2500" dirty="0" smtClean="0">
              <a:solidFill>
                <a:srgbClr val="252525"/>
              </a:solidFill>
              <a:ea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457200" algn="l"/>
              </a:tabLst>
            </a:pPr>
            <a:r>
              <a:rPr lang="tr-TR" sz="2500" dirty="0" err="1" smtClean="0">
                <a:solidFill>
                  <a:srgbClr val="252525"/>
                </a:solidFill>
                <a:ea typeface="Times New Roman" panose="02020603050405020304" pitchFamily="18" charset="0"/>
              </a:rPr>
              <a:t>Gaining</a:t>
            </a:r>
            <a:r>
              <a:rPr lang="tr-TR" sz="2500" dirty="0" smtClean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work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experience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is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the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heart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of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the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ABU TELP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programme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.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Each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student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must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gain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enough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experience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in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the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core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department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.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If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the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student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learns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fast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and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if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there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is an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opportunity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to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experience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another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department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, partner hotel HR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managers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will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appoint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a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different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position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for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the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Times New Roman" panose="02020603050405020304" pitchFamily="18" charset="0"/>
              </a:rPr>
              <a:t>student</a:t>
            </a:r>
            <a:r>
              <a:rPr lang="tr-TR" sz="2500" dirty="0">
                <a:solidFill>
                  <a:srgbClr val="252525"/>
                </a:solidFill>
                <a:ea typeface="Times New Roman" panose="02020603050405020304" pitchFamily="18" charset="0"/>
              </a:rPr>
              <a:t>.</a:t>
            </a:r>
            <a:endParaRPr lang="tr-TR" sz="25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aborad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4479234" y="594359"/>
            <a:ext cx="6911009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300" dirty="0"/>
              <a:t>Can I leave early?</a:t>
            </a:r>
            <a:endParaRPr lang="tr-TR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The dates you agree with partner hotel can only be changed with permission of the </a:t>
            </a:r>
            <a:r>
              <a:rPr lang="tr-TR" sz="2300" dirty="0"/>
              <a:t>ABU TELP </a:t>
            </a:r>
            <a:r>
              <a:rPr lang="tr-TR" sz="2300" dirty="0" err="1"/>
              <a:t>Committee</a:t>
            </a:r>
            <a:r>
              <a:rPr lang="en-GB" sz="2300" dirty="0"/>
              <a:t>. </a:t>
            </a:r>
            <a:endParaRPr lang="tr-TR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 err="1" smtClean="0"/>
              <a:t>Students</a:t>
            </a:r>
            <a:r>
              <a:rPr lang="tr-TR" sz="2300" dirty="0" smtClean="0"/>
              <a:t> </a:t>
            </a:r>
            <a:r>
              <a:rPr lang="tr-TR" sz="2300" dirty="0" err="1"/>
              <a:t>are</a:t>
            </a:r>
            <a:r>
              <a:rPr lang="tr-TR" sz="2300" dirty="0"/>
              <a:t> </a:t>
            </a:r>
            <a:r>
              <a:rPr lang="tr-TR" sz="2300" dirty="0" err="1"/>
              <a:t>subject</a:t>
            </a:r>
            <a:r>
              <a:rPr lang="tr-TR" sz="2300" dirty="0"/>
              <a:t> </a:t>
            </a:r>
            <a:r>
              <a:rPr lang="tr-TR" sz="2300" dirty="0" err="1"/>
              <a:t>to</a:t>
            </a:r>
            <a:r>
              <a:rPr lang="tr-TR" sz="2300" dirty="0"/>
              <a:t> </a:t>
            </a:r>
            <a:r>
              <a:rPr lang="tr-TR" sz="2300" dirty="0" err="1"/>
              <a:t>the</a:t>
            </a:r>
            <a:r>
              <a:rPr lang="tr-TR" sz="2300" dirty="0"/>
              <a:t> </a:t>
            </a:r>
            <a:r>
              <a:rPr lang="tr-TR" sz="2300" dirty="0" err="1"/>
              <a:t>following</a:t>
            </a:r>
            <a:r>
              <a:rPr lang="tr-TR" sz="2300" dirty="0"/>
              <a:t> </a:t>
            </a:r>
            <a:r>
              <a:rPr lang="tr-TR" sz="2300" dirty="0" err="1"/>
              <a:t>terms</a:t>
            </a:r>
            <a:r>
              <a:rPr lang="tr-TR" sz="2300" dirty="0"/>
              <a:t> </a:t>
            </a:r>
            <a:r>
              <a:rPr lang="tr-TR" sz="2300" dirty="0" err="1"/>
              <a:t>if</a:t>
            </a:r>
            <a:r>
              <a:rPr lang="tr-TR" sz="2300" dirty="0"/>
              <a:t> </a:t>
            </a:r>
            <a:r>
              <a:rPr lang="tr-TR" sz="2300" dirty="0" err="1"/>
              <a:t>they</a:t>
            </a:r>
            <a:r>
              <a:rPr lang="tr-TR" sz="2300" dirty="0"/>
              <a:t> </a:t>
            </a:r>
            <a:r>
              <a:rPr lang="tr-TR" sz="2300" dirty="0" err="1"/>
              <a:t>withdraw</a:t>
            </a:r>
            <a:r>
              <a:rPr lang="tr-TR" sz="2300" dirty="0"/>
              <a:t> </a:t>
            </a:r>
            <a:r>
              <a:rPr lang="tr-TR" sz="2300" dirty="0" err="1"/>
              <a:t>from</a:t>
            </a:r>
            <a:r>
              <a:rPr lang="tr-TR" sz="2300" dirty="0"/>
              <a:t> </a:t>
            </a:r>
            <a:r>
              <a:rPr lang="tr-TR" sz="2300" dirty="0" err="1"/>
              <a:t>the</a:t>
            </a:r>
            <a:r>
              <a:rPr lang="tr-TR" sz="2300" dirty="0"/>
              <a:t> TELP </a:t>
            </a:r>
            <a:r>
              <a:rPr lang="tr-TR" sz="2300" dirty="0" err="1"/>
              <a:t>programme</a:t>
            </a:r>
            <a:r>
              <a:rPr lang="tr-TR" sz="2300" dirty="0"/>
              <a:t> </a:t>
            </a:r>
            <a:r>
              <a:rPr lang="tr-TR" sz="2300" dirty="0" err="1" smtClean="0"/>
              <a:t>prior</a:t>
            </a:r>
            <a:r>
              <a:rPr lang="tr-TR" sz="2300" dirty="0" smtClean="0"/>
              <a:t> </a:t>
            </a:r>
            <a:r>
              <a:rPr lang="tr-TR" sz="2300" dirty="0" err="1"/>
              <a:t>to</a:t>
            </a:r>
            <a:r>
              <a:rPr lang="tr-TR" sz="2300" dirty="0"/>
              <a:t> </a:t>
            </a:r>
            <a:r>
              <a:rPr lang="tr-TR" sz="2300" dirty="0" err="1"/>
              <a:t>completion</a:t>
            </a:r>
            <a:r>
              <a:rPr lang="tr-TR" sz="2300" dirty="0"/>
              <a:t> </a:t>
            </a:r>
            <a:r>
              <a:rPr lang="tr-TR" sz="2300" dirty="0" err="1"/>
              <a:t>without</a:t>
            </a:r>
            <a:r>
              <a:rPr lang="tr-TR" sz="2300" dirty="0"/>
              <a:t> an ABU TELP </a:t>
            </a:r>
            <a:r>
              <a:rPr lang="tr-TR" sz="2300" dirty="0" err="1"/>
              <a:t>Committee-approved</a:t>
            </a:r>
            <a:r>
              <a:rPr lang="tr-TR" sz="2300" dirty="0"/>
              <a:t> </a:t>
            </a:r>
            <a:r>
              <a:rPr lang="tr-TR" sz="2300" dirty="0" err="1" smtClean="0"/>
              <a:t>reasoning</a:t>
            </a:r>
            <a:r>
              <a:rPr lang="tr-TR" sz="2300" dirty="0" smtClean="0"/>
              <a:t>:</a:t>
            </a:r>
            <a:endParaRPr lang="tr-TR" sz="2300" dirty="0"/>
          </a:p>
          <a:p>
            <a:pPr marL="800100" lvl="1" indent="-342900">
              <a:buFont typeface="Calibri" panose="020F0502020204030204" pitchFamily="34" charset="0"/>
              <a:buChar char="̶"/>
            </a:pP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/>
              <a:t>university</a:t>
            </a:r>
            <a:r>
              <a:rPr lang="tr-TR" sz="2300" dirty="0"/>
              <a:t> (PU) in </a:t>
            </a:r>
            <a:r>
              <a:rPr lang="tr-TR" sz="2300" dirty="0" err="1"/>
              <a:t>Kazakhstan</a:t>
            </a:r>
            <a:r>
              <a:rPr lang="tr-TR" sz="2300" dirty="0"/>
              <a:t> </a:t>
            </a:r>
            <a:r>
              <a:rPr lang="tr-TR" sz="2300" dirty="0" err="1"/>
              <a:t>shall</a:t>
            </a:r>
            <a:r>
              <a:rPr lang="tr-TR" sz="2300" dirty="0"/>
              <a:t> </a:t>
            </a:r>
            <a:r>
              <a:rPr lang="tr-TR" sz="2300" dirty="0" err="1"/>
              <a:t>initiate</a:t>
            </a:r>
            <a:r>
              <a:rPr lang="tr-TR" sz="2300" dirty="0"/>
              <a:t> a </a:t>
            </a:r>
            <a:r>
              <a:rPr lang="tr-TR" sz="2300" dirty="0" err="1"/>
              <a:t>disciplinary</a:t>
            </a:r>
            <a:r>
              <a:rPr lang="tr-TR" sz="2300" dirty="0"/>
              <a:t> </a:t>
            </a:r>
            <a:r>
              <a:rPr lang="tr-TR" sz="2300" dirty="0" err="1"/>
              <a:t>investigation</a:t>
            </a:r>
            <a:r>
              <a:rPr lang="tr-TR" sz="2300" dirty="0"/>
              <a:t> </a:t>
            </a:r>
            <a:r>
              <a:rPr lang="tr-TR" sz="2300" dirty="0" err="1"/>
              <a:t>against</a:t>
            </a:r>
            <a:r>
              <a:rPr lang="tr-TR" sz="2300" dirty="0"/>
              <a:t> </a:t>
            </a:r>
            <a:r>
              <a:rPr lang="tr-TR" sz="2300" dirty="0" err="1"/>
              <a:t>the</a:t>
            </a:r>
            <a:r>
              <a:rPr lang="tr-TR" sz="2300" dirty="0"/>
              <a:t> </a:t>
            </a:r>
            <a:r>
              <a:rPr lang="tr-TR" sz="2300" dirty="0" err="1"/>
              <a:t>offending</a:t>
            </a:r>
            <a:r>
              <a:rPr lang="tr-TR" sz="2300" dirty="0"/>
              <a:t> </a:t>
            </a:r>
            <a:r>
              <a:rPr lang="tr-TR" sz="2300" dirty="0" err="1"/>
              <a:t>student</a:t>
            </a:r>
            <a:r>
              <a:rPr lang="tr-TR" sz="2300" dirty="0"/>
              <a:t>. </a:t>
            </a:r>
            <a:r>
              <a:rPr lang="tr-TR" sz="2300" dirty="0" err="1"/>
              <a:t>The</a:t>
            </a:r>
            <a:r>
              <a:rPr lang="tr-TR" sz="2300" dirty="0"/>
              <a:t> </a:t>
            </a:r>
            <a:r>
              <a:rPr lang="tr-TR" sz="2300" dirty="0" err="1"/>
              <a:t>PU's</a:t>
            </a:r>
            <a:r>
              <a:rPr lang="tr-TR" sz="2300" dirty="0"/>
              <a:t> </a:t>
            </a:r>
            <a:r>
              <a:rPr lang="tr-TR" sz="2300" dirty="0" err="1"/>
              <a:t>disciplinary</a:t>
            </a:r>
            <a:r>
              <a:rPr lang="tr-TR" sz="2300" dirty="0"/>
              <a:t> board </a:t>
            </a:r>
            <a:r>
              <a:rPr lang="tr-TR" sz="2300" dirty="0" err="1"/>
              <a:t>shall</a:t>
            </a:r>
            <a:r>
              <a:rPr lang="tr-TR" sz="2300" dirty="0"/>
              <a:t> </a:t>
            </a:r>
            <a:r>
              <a:rPr lang="tr-TR" sz="2300" dirty="0" err="1"/>
              <a:t>include</a:t>
            </a:r>
            <a:r>
              <a:rPr lang="tr-TR" sz="2300" dirty="0"/>
              <a:t> a </a:t>
            </a:r>
            <a:r>
              <a:rPr lang="tr-TR" sz="2300" dirty="0" err="1"/>
              <a:t>representative</a:t>
            </a:r>
            <a:r>
              <a:rPr lang="tr-TR" sz="2300" dirty="0"/>
              <a:t> </a:t>
            </a:r>
            <a:r>
              <a:rPr lang="tr-TR" sz="2300" dirty="0" err="1"/>
              <a:t>from</a:t>
            </a:r>
            <a:r>
              <a:rPr lang="tr-TR" sz="2300" dirty="0"/>
              <a:t> </a:t>
            </a:r>
            <a:r>
              <a:rPr lang="tr-TR" sz="2300" dirty="0" err="1"/>
              <a:t>the</a:t>
            </a:r>
            <a:r>
              <a:rPr lang="tr-TR" sz="2300" dirty="0"/>
              <a:t> </a:t>
            </a:r>
            <a:r>
              <a:rPr lang="tr-TR" sz="2300" dirty="0" smtClean="0"/>
              <a:t>ABU.</a:t>
            </a:r>
          </a:p>
          <a:p>
            <a:pPr marL="800100" lvl="1" indent="-342900">
              <a:buFont typeface="Calibri" panose="020F0502020204030204" pitchFamily="34" charset="0"/>
              <a:buChar char="̶"/>
            </a:pP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tr-TR" sz="2300" dirty="0" err="1"/>
              <a:t>report</a:t>
            </a:r>
            <a:r>
              <a:rPr lang="tr-TR" sz="2300" dirty="0"/>
              <a:t> of </a:t>
            </a:r>
            <a:r>
              <a:rPr lang="tr-TR" sz="2300" dirty="0" err="1"/>
              <a:t>the</a:t>
            </a:r>
            <a:r>
              <a:rPr lang="tr-TR" sz="2300" dirty="0"/>
              <a:t> </a:t>
            </a:r>
            <a:r>
              <a:rPr lang="tr-TR" sz="2300" dirty="0" err="1"/>
              <a:t>disciplinary</a:t>
            </a:r>
            <a:r>
              <a:rPr lang="tr-TR" sz="2300" dirty="0"/>
              <a:t> </a:t>
            </a:r>
            <a:r>
              <a:rPr lang="tr-TR" sz="2300" dirty="0" err="1"/>
              <a:t>investigation</a:t>
            </a:r>
            <a:r>
              <a:rPr lang="tr-TR" sz="2300" dirty="0"/>
              <a:t> is </a:t>
            </a:r>
            <a:r>
              <a:rPr lang="tr-TR" sz="2300" dirty="0" err="1"/>
              <a:t>issued</a:t>
            </a:r>
            <a:r>
              <a:rPr lang="tr-TR" sz="2300" dirty="0"/>
              <a:t> </a:t>
            </a:r>
            <a:r>
              <a:rPr lang="tr-TR" sz="2300" dirty="0" err="1"/>
              <a:t>to</a:t>
            </a:r>
            <a:r>
              <a:rPr lang="tr-TR" sz="2300" dirty="0"/>
              <a:t> </a:t>
            </a:r>
            <a:r>
              <a:rPr lang="tr-TR" sz="2300" dirty="0" err="1"/>
              <a:t>the</a:t>
            </a:r>
            <a:r>
              <a:rPr lang="tr-TR" sz="2300" dirty="0"/>
              <a:t> ABU </a:t>
            </a:r>
            <a:r>
              <a:rPr lang="tr-TR" sz="2300" dirty="0" err="1"/>
              <a:t>and</a:t>
            </a:r>
            <a:r>
              <a:rPr lang="tr-TR" sz="2300" dirty="0"/>
              <a:t> </a:t>
            </a:r>
            <a:r>
              <a:rPr lang="tr-TR" sz="2300" dirty="0" err="1"/>
              <a:t>the</a:t>
            </a:r>
            <a:r>
              <a:rPr lang="tr-TR" sz="2300" dirty="0"/>
              <a:t> </a:t>
            </a:r>
            <a:r>
              <a:rPr lang="tr-TR" sz="2300" dirty="0" err="1"/>
              <a:t>relevant</a:t>
            </a:r>
            <a:r>
              <a:rPr lang="tr-TR" sz="2300" dirty="0"/>
              <a:t> hotel </a:t>
            </a:r>
            <a:r>
              <a:rPr lang="tr-TR" sz="2300" dirty="0" err="1"/>
              <a:t>upon</a:t>
            </a:r>
            <a:r>
              <a:rPr lang="tr-TR" sz="2300" dirty="0"/>
              <a:t> </a:t>
            </a:r>
            <a:r>
              <a:rPr lang="tr-TR" sz="2300" dirty="0" err="1"/>
              <a:t>completion</a:t>
            </a:r>
            <a:r>
              <a:rPr lang="tr-TR" sz="2300" dirty="0"/>
              <a:t> of </a:t>
            </a:r>
            <a:r>
              <a:rPr lang="tr-TR" sz="2300" dirty="0" err="1"/>
              <a:t>the</a:t>
            </a:r>
            <a:r>
              <a:rPr lang="tr-TR" sz="2300" dirty="0"/>
              <a:t> </a:t>
            </a:r>
            <a:r>
              <a:rPr lang="tr-TR" sz="2300" dirty="0" err="1" smtClean="0"/>
              <a:t>investigation</a:t>
            </a:r>
            <a:r>
              <a:rPr lang="tr-TR" sz="2300" dirty="0" smtClean="0"/>
              <a:t>.</a:t>
            </a:r>
          </a:p>
          <a:p>
            <a:pPr marL="800100" lvl="1" indent="-342900">
              <a:buFont typeface="Calibri" panose="020F0502020204030204" pitchFamily="34" charset="0"/>
              <a:buChar char="̶"/>
            </a:pPr>
            <a:r>
              <a:rPr lang="tr-TR" sz="2300" dirty="0" err="1"/>
              <a:t>T</a:t>
            </a:r>
            <a:r>
              <a:rPr lang="tr-TR" sz="2300" dirty="0" err="1" smtClean="0"/>
              <a:t>he</a:t>
            </a:r>
            <a:r>
              <a:rPr lang="tr-TR" sz="2300" dirty="0" smtClean="0"/>
              <a:t> </a:t>
            </a:r>
            <a:r>
              <a:rPr lang="tr-TR" sz="2300" dirty="0" err="1"/>
              <a:t>travel</a:t>
            </a:r>
            <a:r>
              <a:rPr lang="tr-TR" sz="2300" dirty="0"/>
              <a:t> </a:t>
            </a:r>
            <a:r>
              <a:rPr lang="tr-TR" sz="2300" dirty="0" err="1"/>
              <a:t>expenses</a:t>
            </a:r>
            <a:r>
              <a:rPr lang="tr-TR" sz="2300" dirty="0"/>
              <a:t> </a:t>
            </a:r>
            <a:r>
              <a:rPr lang="tr-TR" sz="2300" dirty="0" err="1"/>
              <a:t>must</a:t>
            </a:r>
            <a:r>
              <a:rPr lang="tr-TR" sz="2300" dirty="0"/>
              <a:t> be </a:t>
            </a:r>
            <a:r>
              <a:rPr lang="tr-TR" sz="2300" dirty="0" err="1"/>
              <a:t>reimbursed</a:t>
            </a:r>
            <a:r>
              <a:rPr lang="tr-TR" sz="2300" dirty="0"/>
              <a:t> </a:t>
            </a:r>
            <a:r>
              <a:rPr lang="tr-TR" sz="2300" dirty="0" err="1"/>
              <a:t>by</a:t>
            </a:r>
            <a:r>
              <a:rPr lang="tr-TR" sz="2300" dirty="0"/>
              <a:t> </a:t>
            </a:r>
            <a:r>
              <a:rPr lang="tr-TR" sz="2300" dirty="0" err="1"/>
              <a:t>the</a:t>
            </a:r>
            <a:r>
              <a:rPr lang="tr-TR" sz="2300" dirty="0"/>
              <a:t> </a:t>
            </a:r>
            <a:r>
              <a:rPr lang="tr-TR" sz="2300" dirty="0" err="1"/>
              <a:t>student</a:t>
            </a:r>
            <a:r>
              <a:rPr lang="tr-TR" sz="2300" dirty="0" smtClean="0"/>
              <a:t>.</a:t>
            </a:r>
            <a:endParaRPr lang="tr-TR" sz="2300" dirty="0"/>
          </a:p>
        </p:txBody>
      </p:sp>
    </p:spTree>
    <p:extLst>
      <p:ext uri="{BB962C8B-B14F-4D97-AF65-F5344CB8AC3E}">
        <p14:creationId xmlns:p14="http://schemas.microsoft.com/office/powerpoint/2010/main" val="24352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aborad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4578625" y="1241817"/>
            <a:ext cx="7129671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500" dirty="0"/>
              <a:t>Can female students wear hijab/headscarves during their work at the hotel</a:t>
            </a:r>
            <a:r>
              <a:rPr lang="en-GB" sz="2500" dirty="0" smtClean="0"/>
              <a:t>?</a:t>
            </a:r>
            <a:endParaRPr lang="tr-TR" sz="25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tr-TR" sz="2500" dirty="0"/>
          </a:p>
          <a:p>
            <a:pPr marL="357188"/>
            <a:r>
              <a:rPr lang="en-GB" sz="2500" dirty="0"/>
              <a:t>Wearing a headscarf is no problem while </a:t>
            </a:r>
            <a:r>
              <a:rPr lang="en-GB" sz="2500" dirty="0" smtClean="0"/>
              <a:t>working.</a:t>
            </a:r>
            <a:r>
              <a:rPr lang="tr-TR" sz="2500" dirty="0"/>
              <a:t> </a:t>
            </a:r>
            <a:r>
              <a:rPr lang="tr-TR" sz="2500" dirty="0" err="1" smtClean="0"/>
              <a:t>The</a:t>
            </a:r>
            <a:r>
              <a:rPr lang="tr-TR" sz="2500" dirty="0" smtClean="0"/>
              <a:t> </a:t>
            </a:r>
            <a:r>
              <a:rPr lang="tr-TR" sz="2500" dirty="0" err="1"/>
              <a:t>work</a:t>
            </a:r>
            <a:r>
              <a:rPr lang="tr-TR" sz="2500" dirty="0"/>
              <a:t> </a:t>
            </a:r>
            <a:r>
              <a:rPr lang="tr-TR" sz="2500" dirty="0" err="1"/>
              <a:t>place</a:t>
            </a:r>
            <a:r>
              <a:rPr lang="tr-TR" sz="2500" dirty="0"/>
              <a:t> </a:t>
            </a:r>
            <a:r>
              <a:rPr lang="tr-TR" sz="2500" dirty="0" err="1"/>
              <a:t>and</a:t>
            </a:r>
            <a:r>
              <a:rPr lang="tr-TR" sz="2500" dirty="0"/>
              <a:t> </a:t>
            </a:r>
            <a:r>
              <a:rPr lang="tr-TR" sz="2500" dirty="0" err="1"/>
              <a:t>position</a:t>
            </a:r>
            <a:r>
              <a:rPr lang="tr-TR" sz="2500" dirty="0"/>
              <a:t> of </a:t>
            </a:r>
            <a:r>
              <a:rPr lang="tr-TR" sz="2500" dirty="0" err="1"/>
              <a:t>the</a:t>
            </a:r>
            <a:r>
              <a:rPr lang="tr-TR" sz="2500" dirty="0"/>
              <a:t> </a:t>
            </a:r>
            <a:r>
              <a:rPr lang="tr-TR" sz="2500" dirty="0" err="1"/>
              <a:t>students</a:t>
            </a:r>
            <a:r>
              <a:rPr lang="tr-TR" sz="2500" dirty="0"/>
              <a:t> </a:t>
            </a:r>
            <a:r>
              <a:rPr lang="tr-TR" sz="2500" dirty="0" err="1"/>
              <a:t>will</a:t>
            </a:r>
            <a:r>
              <a:rPr lang="tr-TR" sz="2500" dirty="0"/>
              <a:t> be </a:t>
            </a:r>
            <a:r>
              <a:rPr lang="tr-TR" sz="2500" dirty="0" err="1"/>
              <a:t>determined</a:t>
            </a:r>
            <a:r>
              <a:rPr lang="tr-TR" sz="2500" dirty="0"/>
              <a:t> </a:t>
            </a:r>
            <a:r>
              <a:rPr lang="tr-TR" sz="2500" dirty="0" err="1"/>
              <a:t>by</a:t>
            </a:r>
            <a:r>
              <a:rPr lang="tr-TR" sz="2500" dirty="0"/>
              <a:t> partner </a:t>
            </a:r>
            <a:r>
              <a:rPr lang="tr-TR" sz="2500" dirty="0" err="1"/>
              <a:t>hotels</a:t>
            </a:r>
            <a:r>
              <a:rPr lang="tr-TR" sz="2500" dirty="0"/>
              <a:t>, </a:t>
            </a:r>
            <a:r>
              <a:rPr lang="tr-TR" sz="2500" dirty="0" err="1"/>
              <a:t>which</a:t>
            </a:r>
            <a:r>
              <a:rPr lang="tr-TR" sz="2500" dirty="0"/>
              <a:t> </a:t>
            </a:r>
            <a:r>
              <a:rPr lang="tr-TR" sz="2500" dirty="0" err="1"/>
              <a:t>welcome</a:t>
            </a:r>
            <a:r>
              <a:rPr lang="tr-TR" sz="2500" dirty="0"/>
              <a:t> </a:t>
            </a:r>
            <a:r>
              <a:rPr lang="tr-TR" sz="2500" dirty="0" err="1"/>
              <a:t>all</a:t>
            </a:r>
            <a:r>
              <a:rPr lang="tr-TR" sz="2500" dirty="0"/>
              <a:t> </a:t>
            </a:r>
            <a:r>
              <a:rPr lang="tr-TR" sz="2500" dirty="0" err="1"/>
              <a:t>nationalities</a:t>
            </a:r>
            <a:r>
              <a:rPr lang="tr-TR" sz="2500" dirty="0"/>
              <a:t>, </a:t>
            </a:r>
            <a:r>
              <a:rPr lang="tr-TR" sz="2500" dirty="0" err="1"/>
              <a:t>all</a:t>
            </a:r>
            <a:r>
              <a:rPr lang="tr-TR" sz="2500" dirty="0"/>
              <a:t> </a:t>
            </a:r>
            <a:r>
              <a:rPr lang="tr-TR" sz="2500" dirty="0" err="1"/>
              <a:t>cultures</a:t>
            </a:r>
            <a:r>
              <a:rPr lang="tr-TR" sz="2500" dirty="0"/>
              <a:t>, </a:t>
            </a:r>
            <a:r>
              <a:rPr lang="tr-TR" sz="2500" dirty="0" err="1"/>
              <a:t>and</a:t>
            </a:r>
            <a:r>
              <a:rPr lang="tr-TR" sz="2500" dirty="0"/>
              <a:t> </a:t>
            </a:r>
            <a:r>
              <a:rPr lang="tr-TR" sz="2500" dirty="0" err="1"/>
              <a:t>all</a:t>
            </a:r>
            <a:r>
              <a:rPr lang="tr-TR" sz="2500" dirty="0"/>
              <a:t> </a:t>
            </a:r>
            <a:r>
              <a:rPr lang="tr-TR" sz="2500" dirty="0" err="1"/>
              <a:t>beliefs</a:t>
            </a:r>
            <a:r>
              <a:rPr lang="tr-TR" sz="2500" dirty="0"/>
              <a:t>.</a:t>
            </a:r>
          </a:p>
          <a:p>
            <a:r>
              <a:rPr lang="en-GB" dirty="0"/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0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33550" y="780586"/>
            <a:ext cx="6901250" cy="5229921"/>
          </a:xfrm>
        </p:spPr>
        <p:txBody>
          <a:bodyPr>
            <a:noAutofit/>
          </a:bodyPr>
          <a:lstStyle/>
          <a:p>
            <a:pPr marL="3133725" indent="-3133725">
              <a:buNone/>
            </a:pP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Work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/ </a:t>
            </a: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Internship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:    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Rixos </a:t>
            </a: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and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Corendon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Hotels</a:t>
            </a:r>
          </a:p>
          <a:p>
            <a:pPr marL="3133725" indent="-3133725">
              <a:buNone/>
            </a:pP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Accommodation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: 	</a:t>
            </a: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Rixosand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Corendon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personnel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lodging</a:t>
            </a:r>
            <a:endParaRPr lang="tr-TR" sz="28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Audits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tr-TR" sz="2800" dirty="0" err="1">
                <a:solidFill>
                  <a:schemeClr val="tx1"/>
                </a:solidFill>
                <a:latin typeface="+mn-lt"/>
              </a:rPr>
              <a:t>Internship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audit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– ABU </a:t>
            </a: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teacher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and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Supervisors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 at </a:t>
            </a: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 Hotels</a:t>
            </a:r>
            <a:endParaRPr lang="tr-TR" sz="2800" dirty="0">
              <a:solidFill>
                <a:schemeClr val="tx1"/>
              </a:solidFill>
              <a:latin typeface="+mn-lt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Exchange Courses– 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ABU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teacher</a:t>
            </a:r>
            <a:endParaRPr lang="tr-TR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aborad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20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B0FE8F-B98D-47DF-B034-04E9730B0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3" t="-231" r="11469" b="231"/>
          <a:stretch/>
        </p:blipFill>
        <p:spPr bwMode="auto">
          <a:xfrm>
            <a:off x="4259765" y="552796"/>
            <a:ext cx="7616282" cy="434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55491" y="4450139"/>
            <a:ext cx="6901250" cy="1855065"/>
          </a:xfrm>
        </p:spPr>
        <p:txBody>
          <a:bodyPr>
            <a:norm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</a:rPr>
              <a:t>Kazakhstan</a:t>
            </a:r>
            <a:r>
              <a:rPr lang="tr-TR" dirty="0">
                <a:solidFill>
                  <a:schemeClr val="tx1"/>
                </a:solidFill>
              </a:rPr>
              <a:t> – </a:t>
            </a:r>
            <a:r>
              <a:rPr lang="tr-TR" dirty="0" smtClean="0">
                <a:solidFill>
                  <a:schemeClr val="tx1"/>
                </a:solidFill>
              </a:rPr>
              <a:t>Türkiye 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Tourism</a:t>
            </a:r>
            <a:r>
              <a:rPr lang="tr-TR" dirty="0">
                <a:solidFill>
                  <a:schemeClr val="tx1"/>
                </a:solidFill>
              </a:rPr>
              <a:t> Human </a:t>
            </a:r>
            <a:r>
              <a:rPr lang="tr-TR" dirty="0" err="1">
                <a:solidFill>
                  <a:schemeClr val="tx1"/>
                </a:solidFill>
              </a:rPr>
              <a:t>Resources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>
                <a:solidFill>
                  <a:schemeClr val="tx1"/>
                </a:solidFill>
              </a:rPr>
              <a:t>Training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Education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Cooperation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6877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33550" y="780586"/>
            <a:ext cx="6901250" cy="5229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 err="1">
                <a:solidFill>
                  <a:schemeClr val="tx1"/>
                </a:solidFill>
                <a:latin typeface="+mn-lt"/>
              </a:rPr>
              <a:t>For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successfull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face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face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/online </a:t>
            </a: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courses</a:t>
            </a:r>
            <a:endParaRPr lang="tr-TR" sz="2800" dirty="0">
              <a:solidFill>
                <a:schemeClr val="tx1"/>
              </a:solidFill>
              <a:latin typeface="+mn-lt"/>
            </a:endParaRPr>
          </a:p>
          <a:p>
            <a:pPr marL="360363" indent="-360363">
              <a:buFont typeface="Wingdings" panose="05000000000000000000" pitchFamily="2" charset="2"/>
              <a:buChar char="§"/>
            </a:pPr>
            <a:endParaRPr lang="tr-TR" sz="2800" dirty="0">
              <a:solidFill>
                <a:schemeClr val="tx1"/>
              </a:solidFill>
              <a:latin typeface="+mn-lt"/>
            </a:endParaRP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tr-TR" sz="2800" dirty="0" err="1">
                <a:solidFill>
                  <a:schemeClr val="tx1"/>
                </a:solidFill>
                <a:latin typeface="+mn-lt"/>
              </a:rPr>
              <a:t>You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need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mobile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phone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or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laptop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tr-TR" sz="2800" dirty="0" err="1">
                <a:solidFill>
                  <a:schemeClr val="tx1"/>
                </a:solidFill>
                <a:latin typeface="+mn-lt"/>
              </a:rPr>
              <a:t>Camera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microphone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are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needed</a:t>
            </a:r>
            <a:endParaRPr lang="tr-TR" sz="2800" dirty="0">
              <a:solidFill>
                <a:schemeClr val="tx1"/>
              </a:solidFill>
              <a:latin typeface="+mn-lt"/>
            </a:endParaRP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tr-TR" sz="2800" dirty="0" err="1">
                <a:solidFill>
                  <a:schemeClr val="tx1"/>
                </a:solidFill>
                <a:latin typeface="+mn-lt"/>
              </a:rPr>
              <a:t>Headphone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recommended</a:t>
            </a:r>
            <a:endParaRPr lang="tr-TR" sz="2800" dirty="0">
              <a:solidFill>
                <a:schemeClr val="tx1"/>
              </a:solidFill>
              <a:latin typeface="+mn-lt"/>
            </a:endParaRP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  <a:latin typeface="+mn-lt"/>
              </a:rPr>
              <a:t>Internet (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Wifi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)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provided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by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Hotels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aborad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069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03091" y="691376"/>
            <a:ext cx="7131709" cy="52299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200" dirty="0">
                <a:solidFill>
                  <a:schemeClr val="tx1"/>
                </a:solidFill>
                <a:latin typeface="+mn-lt"/>
              </a:rPr>
              <a:t>ABU TELP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free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services</a:t>
            </a: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 marL="446088" indent="-268288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tr-TR" sz="2200" dirty="0">
                <a:solidFill>
                  <a:schemeClr val="tx1"/>
                </a:solidFill>
                <a:latin typeface="+mn-lt"/>
              </a:rPr>
              <a:t>Flight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from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city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school</a:t>
            </a: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 marL="446088" indent="-268288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tr-TR" sz="2200" dirty="0">
                <a:solidFill>
                  <a:schemeClr val="tx1"/>
                </a:solidFill>
                <a:latin typeface="+mn-lt"/>
              </a:rPr>
              <a:t>Visa</a:t>
            </a:r>
          </a:p>
          <a:p>
            <a:pPr marL="446088" indent="-268288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tr-TR" sz="2200" dirty="0" err="1">
                <a:solidFill>
                  <a:schemeClr val="tx1"/>
                </a:solidFill>
                <a:latin typeface="+mn-lt"/>
              </a:rPr>
              <a:t>Airport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-Hotel transfer</a:t>
            </a:r>
          </a:p>
          <a:p>
            <a:pPr marL="446088" indent="-268288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tr-TR" sz="2200" dirty="0" err="1">
                <a:solidFill>
                  <a:schemeClr val="tx1"/>
                </a:solidFill>
                <a:latin typeface="+mn-lt"/>
              </a:rPr>
              <a:t>Accommodation</a:t>
            </a: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 marL="446088" indent="-268288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tr-TR" sz="2200" dirty="0" err="1">
                <a:solidFill>
                  <a:schemeClr val="tx1"/>
                </a:solidFill>
                <a:latin typeface="+mn-lt"/>
              </a:rPr>
              <a:t>Meals</a:t>
            </a: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 marL="446088" indent="-268288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tr-TR" sz="2200" dirty="0" err="1">
                <a:solidFill>
                  <a:schemeClr val="tx1"/>
                </a:solidFill>
                <a:latin typeface="+mn-lt"/>
              </a:rPr>
              <a:t>Health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services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 at Hotel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government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hospital</a:t>
            </a: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 marL="446088" indent="-268288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tr-TR" sz="2200" dirty="0" err="1">
                <a:solidFill>
                  <a:schemeClr val="tx1"/>
                </a:solidFill>
                <a:latin typeface="+mn-lt"/>
              </a:rPr>
              <a:t>Uniform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 +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washing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ironing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services</a:t>
            </a: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 marL="446088" indent="-268288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tr-TR" sz="2200" dirty="0">
                <a:solidFill>
                  <a:schemeClr val="tx1"/>
                </a:solidFill>
                <a:latin typeface="+mn-lt"/>
              </a:rPr>
              <a:t>ABU </a:t>
            </a:r>
            <a:r>
              <a:rPr lang="tr-TR" sz="2200" dirty="0" err="1" smtClean="0">
                <a:solidFill>
                  <a:schemeClr val="tx1"/>
                </a:solidFill>
                <a:latin typeface="+mn-lt"/>
              </a:rPr>
              <a:t>Exvhange</a:t>
            </a:r>
            <a:r>
              <a:rPr lang="tr-TR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200" dirty="0" err="1" smtClean="0">
                <a:solidFill>
                  <a:schemeClr val="tx1"/>
                </a:solidFill>
                <a:latin typeface="+mn-lt"/>
              </a:rPr>
              <a:t>courses</a:t>
            </a:r>
            <a:r>
              <a:rPr lang="tr-TR" sz="2200" dirty="0" smtClean="0">
                <a:solidFill>
                  <a:schemeClr val="tx1"/>
                </a:solidFill>
                <a:latin typeface="+mn-lt"/>
              </a:rPr>
              <a:t> + 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TELP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internship</a:t>
            </a: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 marL="446088" indent="-268288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tr-TR" sz="2200" dirty="0" smtClean="0">
                <a:solidFill>
                  <a:schemeClr val="tx1"/>
                </a:solidFill>
                <a:latin typeface="+mn-lt"/>
              </a:rPr>
              <a:t>Hotels  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on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job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training</a:t>
            </a: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2200" dirty="0" smtClean="0">
                <a:solidFill>
                  <a:schemeClr val="tx1"/>
                </a:solidFill>
                <a:latin typeface="+mn-lt"/>
              </a:rPr>
              <a:t>+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earning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pocket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200" dirty="0" smtClean="0">
                <a:solidFill>
                  <a:schemeClr val="tx1"/>
                </a:solidFill>
                <a:latin typeface="+mn-lt"/>
              </a:rPr>
              <a:t>Money 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aborad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339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aborad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  <p:sp>
        <p:nvSpPr>
          <p:cNvPr id="6" name="Dikdörtgen 5"/>
          <p:cNvSpPr/>
          <p:nvPr/>
        </p:nvSpPr>
        <p:spPr>
          <a:xfrm>
            <a:off x="4618383" y="2015124"/>
            <a:ext cx="65929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500" b="1" dirty="0">
                <a:solidFill>
                  <a:srgbClr val="000000"/>
                </a:solidFill>
                <a:ea typeface="Times New Roman" panose="02020603050405020304" pitchFamily="18" charset="0"/>
              </a:rPr>
              <a:t>Health insurance</a:t>
            </a:r>
            <a:endParaRPr lang="tr-TR" sz="2500" b="1" dirty="0">
              <a:ea typeface="Calibri" panose="020F0502020204030204" pitchFamily="34" charset="0"/>
            </a:endParaRPr>
          </a:p>
          <a:p>
            <a:pPr marL="793115" indent="-342900" algn="just">
              <a:spcAft>
                <a:spcPts val="0"/>
              </a:spcAft>
              <a:buFont typeface="Calibri Light" panose="020F0302020204030204" pitchFamily="34" charset="0"/>
              <a:buChar char="̶"/>
            </a:pP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TELP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students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have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access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to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limited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private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health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insurance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while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on </a:t>
            </a:r>
            <a:r>
              <a:rPr lang="tr-TR" sz="2500" dirty="0" smtClean="0">
                <a:solidFill>
                  <a:srgbClr val="252525"/>
                </a:solidFill>
                <a:ea typeface="Calibri" panose="020F0502020204030204" pitchFamily="34" charset="0"/>
              </a:rPr>
              <a:t>TELP.</a:t>
            </a:r>
          </a:p>
          <a:p>
            <a:pPr marL="793115" indent="-342900" algn="just">
              <a:spcAft>
                <a:spcPts val="0"/>
              </a:spcAft>
              <a:buFont typeface="Calibri Light" panose="020F0302020204030204" pitchFamily="34" charset="0"/>
              <a:buChar char="̶"/>
            </a:pPr>
            <a:endParaRPr lang="tr-TR" sz="2500" dirty="0" smtClean="0">
              <a:ea typeface="Calibri" panose="020F0502020204030204" pitchFamily="34" charset="0"/>
            </a:endParaRPr>
          </a:p>
          <a:p>
            <a:pPr marL="793115" indent="-342900" algn="just">
              <a:spcAft>
                <a:spcPts val="0"/>
              </a:spcAft>
              <a:buFont typeface="Calibri Light" panose="020F0302020204030204" pitchFamily="34" charset="0"/>
              <a:buChar char="̶"/>
            </a:pPr>
            <a:r>
              <a:rPr lang="tr-TR" sz="2500" dirty="0" err="1" smtClean="0">
                <a:solidFill>
                  <a:srgbClr val="252525"/>
                </a:solidFill>
                <a:ea typeface="Calibri" panose="020F0502020204030204" pitchFamily="34" charset="0"/>
              </a:rPr>
              <a:t>Starting</a:t>
            </a:r>
            <a:r>
              <a:rPr lang="tr-TR" sz="2500" dirty="0" smtClean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on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the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30th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day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of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the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internship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, TELP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students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are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also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covered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by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government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500" dirty="0" err="1">
                <a:solidFill>
                  <a:srgbClr val="252525"/>
                </a:solidFill>
                <a:ea typeface="Calibri" panose="020F0502020204030204" pitchFamily="34" charset="0"/>
              </a:rPr>
              <a:t>insurance</a:t>
            </a: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.</a:t>
            </a:r>
            <a:endParaRPr lang="tr-TR" sz="2500" dirty="0">
              <a:ea typeface="Calibri" panose="020F0502020204030204" pitchFamily="34" charset="0"/>
            </a:endParaRPr>
          </a:p>
          <a:p>
            <a:pPr marL="450215" algn="just">
              <a:spcAft>
                <a:spcPts val="0"/>
              </a:spcAft>
            </a:pPr>
            <a:r>
              <a:rPr lang="tr-TR" sz="2500" dirty="0">
                <a:solidFill>
                  <a:srgbClr val="252525"/>
                </a:solidFill>
                <a:ea typeface="Calibri" panose="020F0502020204030204" pitchFamily="34" charset="0"/>
              </a:rPr>
              <a:t> </a:t>
            </a:r>
            <a:endParaRPr lang="tr-TR" sz="25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837042" y="594359"/>
            <a:ext cx="68911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Pocket mone</a:t>
            </a: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y</a:t>
            </a:r>
            <a:endParaRPr lang="tr-TR" sz="2400" dirty="0">
              <a:ea typeface="Calibri" panose="020F050202020403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TELP students will begin receiving </a:t>
            </a:r>
            <a:r>
              <a:rPr lang="en-GB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USD</a:t>
            </a:r>
            <a:r>
              <a:rPr lang="tr-TR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100</a:t>
            </a:r>
            <a:r>
              <a:rPr lang="tr-TR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-130</a:t>
            </a:r>
            <a:r>
              <a:rPr lang="en-GB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pocket </a:t>
            </a: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money from the partner hotel at the end of the month in which their internship began.</a:t>
            </a:r>
            <a:endParaRPr lang="tr-TR" sz="2400" dirty="0">
              <a:ea typeface="Calibri" panose="020F050202020403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If there are less than 30 days of internship in a month the days worked will be counted for pocket money.</a:t>
            </a:r>
            <a:endParaRPr lang="tr-TR" sz="2400" dirty="0">
              <a:ea typeface="Calibri" panose="020F050202020403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tr-TR" sz="2400" dirty="0"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b="1" dirty="0" err="1">
                <a:ea typeface="Times New Roman" panose="02020603050405020304" pitchFamily="18" charset="0"/>
              </a:rPr>
              <a:t>When</a:t>
            </a:r>
            <a:r>
              <a:rPr lang="tr-TR" sz="2400" b="1" dirty="0">
                <a:ea typeface="Times New Roman" panose="02020603050405020304" pitchFamily="18" charset="0"/>
              </a:rPr>
              <a:t> </a:t>
            </a:r>
            <a:r>
              <a:rPr lang="tr-TR" sz="2400" b="1" dirty="0" err="1">
                <a:ea typeface="Times New Roman" panose="02020603050405020304" pitchFamily="18" charset="0"/>
              </a:rPr>
              <a:t>will</a:t>
            </a:r>
            <a:r>
              <a:rPr lang="tr-TR" sz="2400" b="1" dirty="0">
                <a:ea typeface="Times New Roman" panose="02020603050405020304" pitchFamily="18" charset="0"/>
              </a:rPr>
              <a:t> </a:t>
            </a:r>
            <a:r>
              <a:rPr lang="tr-TR" sz="2400" b="1" dirty="0" err="1">
                <a:ea typeface="Times New Roman" panose="02020603050405020304" pitchFamily="18" charset="0"/>
              </a:rPr>
              <a:t>students</a:t>
            </a:r>
            <a:r>
              <a:rPr lang="tr-TR" sz="2400" b="1" dirty="0">
                <a:ea typeface="Times New Roman" panose="02020603050405020304" pitchFamily="18" charset="0"/>
              </a:rPr>
              <a:t> </a:t>
            </a:r>
            <a:r>
              <a:rPr lang="tr-TR" sz="2400" b="1" dirty="0" err="1">
                <a:ea typeface="Times New Roman" panose="02020603050405020304" pitchFamily="18" charset="0"/>
              </a:rPr>
              <a:t>get</a:t>
            </a:r>
            <a:r>
              <a:rPr lang="tr-TR" sz="2400" b="1" dirty="0">
                <a:ea typeface="Times New Roman" panose="02020603050405020304" pitchFamily="18" charset="0"/>
              </a:rPr>
              <a:t> </a:t>
            </a:r>
            <a:r>
              <a:rPr lang="tr-TR" sz="2400" b="1" dirty="0" err="1">
                <a:ea typeface="Times New Roman" panose="02020603050405020304" pitchFamily="18" charset="0"/>
              </a:rPr>
              <a:t>paid</a:t>
            </a:r>
            <a:r>
              <a:rPr lang="tr-TR" sz="2400" b="1" dirty="0">
                <a:ea typeface="Times New Roman" panose="02020603050405020304" pitchFamily="18" charset="0"/>
              </a:rPr>
              <a:t> </a:t>
            </a:r>
            <a:r>
              <a:rPr lang="tr-TR" sz="2400" b="1" dirty="0" err="1">
                <a:ea typeface="Times New Roman" panose="02020603050405020304" pitchFamily="18" charset="0"/>
              </a:rPr>
              <a:t>their</a:t>
            </a:r>
            <a:r>
              <a:rPr lang="tr-TR" sz="2400" b="1" dirty="0">
                <a:ea typeface="Times New Roman" panose="02020603050405020304" pitchFamily="18" charset="0"/>
              </a:rPr>
              <a:t> </a:t>
            </a:r>
            <a:r>
              <a:rPr lang="tr-TR" sz="2400" b="1" dirty="0" err="1">
                <a:ea typeface="Times New Roman" panose="02020603050405020304" pitchFamily="18" charset="0"/>
              </a:rPr>
              <a:t>pocket</a:t>
            </a:r>
            <a:r>
              <a:rPr lang="tr-TR" sz="2400" b="1" dirty="0">
                <a:ea typeface="Times New Roman" panose="02020603050405020304" pitchFamily="18" charset="0"/>
              </a:rPr>
              <a:t> </a:t>
            </a:r>
            <a:r>
              <a:rPr lang="tr-TR" sz="2400" b="1" dirty="0" err="1">
                <a:ea typeface="Times New Roman" panose="02020603050405020304" pitchFamily="18" charset="0"/>
              </a:rPr>
              <a:t>money</a:t>
            </a:r>
            <a:r>
              <a:rPr lang="tr-TR" sz="2400" b="1" dirty="0">
                <a:ea typeface="Times New Roman" panose="02020603050405020304" pitchFamily="18" charset="0"/>
              </a:rPr>
              <a:t>?</a:t>
            </a:r>
            <a:endParaRPr lang="tr-TR" sz="2400" b="1" dirty="0">
              <a:ea typeface="Calibri" panose="020F0502020204030204" pitchFamily="34" charset="0"/>
            </a:endParaRPr>
          </a:p>
          <a:p>
            <a:pPr marL="450215" algn="just">
              <a:spcAft>
                <a:spcPts val="0"/>
              </a:spcAft>
            </a:pPr>
            <a:r>
              <a:rPr lang="tr-TR" sz="2400" dirty="0" err="1">
                <a:ea typeface="Calibri" panose="020F0502020204030204" pitchFamily="34" charset="0"/>
              </a:rPr>
              <a:t>Students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are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advised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to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bring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money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with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them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for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the</a:t>
            </a:r>
            <a:r>
              <a:rPr lang="tr-TR" sz="2400" dirty="0">
                <a:ea typeface="Calibri" panose="020F0502020204030204" pitchFamily="34" charset="0"/>
              </a:rPr>
              <a:t> start. </a:t>
            </a:r>
            <a:r>
              <a:rPr lang="tr-TR" sz="2400" dirty="0" err="1">
                <a:ea typeface="Calibri" panose="020F0502020204030204" pitchFamily="34" charset="0"/>
              </a:rPr>
              <a:t>Students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receive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their</a:t>
            </a:r>
            <a:r>
              <a:rPr lang="tr-TR" sz="2400" dirty="0">
                <a:ea typeface="Calibri" panose="020F0502020204030204" pitchFamily="34" charset="0"/>
              </a:rPr>
              <a:t> USD </a:t>
            </a:r>
            <a:r>
              <a:rPr lang="tr-TR" sz="2400" dirty="0" smtClean="0">
                <a:ea typeface="Calibri" panose="020F0502020204030204" pitchFamily="34" charset="0"/>
              </a:rPr>
              <a:t>100 -130 </a:t>
            </a:r>
            <a:r>
              <a:rPr lang="tr-TR" sz="2400" dirty="0" err="1">
                <a:ea typeface="Calibri" panose="020F0502020204030204" pitchFamily="34" charset="0"/>
              </a:rPr>
              <a:t>pocket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money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after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completing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their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first</a:t>
            </a:r>
            <a:r>
              <a:rPr lang="tr-TR" sz="2400" dirty="0">
                <a:ea typeface="Calibri" panose="020F0502020204030204" pitchFamily="34" charset="0"/>
              </a:rPr>
              <a:t> 30</a:t>
            </a:r>
            <a:r>
              <a:rPr lang="tr-TR" sz="2400" baseline="30000" dirty="0">
                <a:solidFill>
                  <a:srgbClr val="252525"/>
                </a:solidFill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days</a:t>
            </a:r>
            <a:r>
              <a:rPr lang="tr-TR" sz="2400" dirty="0">
                <a:ea typeface="Calibri" panose="020F0502020204030204" pitchFamily="34" charset="0"/>
              </a:rPr>
              <a:t> of </a:t>
            </a:r>
            <a:r>
              <a:rPr lang="tr-TR" sz="2400" dirty="0" err="1">
                <a:ea typeface="Calibri" panose="020F0502020204030204" pitchFamily="34" charset="0"/>
              </a:rPr>
              <a:t>their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internship</a:t>
            </a:r>
            <a:r>
              <a:rPr lang="tr-TR" sz="2400" dirty="0"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aborad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33550" y="780586"/>
            <a:ext cx="6901250" cy="5229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 err="1">
                <a:solidFill>
                  <a:schemeClr val="tx1"/>
                </a:solidFill>
                <a:latin typeface="+mn-lt"/>
              </a:rPr>
              <a:t>Communication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between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parents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students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schools</a:t>
            </a:r>
            <a:endParaRPr lang="tr-TR" sz="2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sz="2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sz="2800" dirty="0">
              <a:solidFill>
                <a:schemeClr val="tx1"/>
              </a:solidFill>
              <a:latin typeface="+mn-lt"/>
            </a:endParaRPr>
          </a:p>
          <a:p>
            <a:pPr marL="357188" indent="-357188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  <a:latin typeface="+mn-lt"/>
              </a:rPr>
              <a:t>ABU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internship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coordinator</a:t>
            </a:r>
            <a:endParaRPr lang="tr-TR" sz="2800" dirty="0">
              <a:solidFill>
                <a:schemeClr val="tx1"/>
              </a:solidFill>
              <a:latin typeface="+mn-lt"/>
            </a:endParaRPr>
          </a:p>
          <a:p>
            <a:pPr marL="357188" indent="-357188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sz="2800" dirty="0" err="1">
                <a:solidFill>
                  <a:schemeClr val="tx1"/>
                </a:solidFill>
                <a:latin typeface="+mn-lt"/>
              </a:rPr>
              <a:t>Kazakh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+mn-lt"/>
              </a:rPr>
              <a:t>teacher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 in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Kazakhstan</a:t>
            </a:r>
            <a:r>
              <a:rPr lang="tr-TR" sz="2800" dirty="0" smtClean="0">
                <a:solidFill>
                  <a:schemeClr val="tx1"/>
                </a:solidFill>
                <a:latin typeface="+mn-lt"/>
              </a:rPr>
              <a:t> </a:t>
            </a:r>
            <a:endParaRPr lang="tr-TR" sz="2800" dirty="0">
              <a:solidFill>
                <a:schemeClr val="tx1"/>
              </a:solidFill>
              <a:latin typeface="+mn-lt"/>
            </a:endParaRPr>
          </a:p>
          <a:p>
            <a:pPr marL="357188" indent="-357188">
              <a:buFont typeface="Wingdings" panose="05000000000000000000" pitchFamily="2" charset="2"/>
              <a:buChar char="§"/>
            </a:pPr>
            <a:endParaRPr lang="tr-TR" sz="2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+mn-lt"/>
              </a:rPr>
              <a:t>Telephone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number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WhatsApp</a:t>
            </a:r>
            <a:endParaRPr lang="tr-TR" sz="2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aborad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38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462376" y="108986"/>
            <a:ext cx="11257722" cy="12721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500" b="1" dirty="0">
                <a:solidFill>
                  <a:schemeClr val="tx1"/>
                </a:solidFill>
              </a:rPr>
              <a:t>ABU TELP </a:t>
            </a:r>
            <a:r>
              <a:rPr lang="tr-TR" sz="2500" b="1" dirty="0" smtClean="0">
                <a:solidFill>
                  <a:schemeClr val="tx1"/>
                </a:solidFill>
              </a:rPr>
              <a:t>online </a:t>
            </a:r>
            <a:r>
              <a:rPr lang="tr-TR" sz="2500" b="1" dirty="0" err="1" smtClean="0">
                <a:solidFill>
                  <a:schemeClr val="tx1"/>
                </a:solidFill>
              </a:rPr>
              <a:t>application</a:t>
            </a:r>
            <a:endParaRPr lang="tr-TR" sz="25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tr-TR" sz="2500" dirty="0">
                <a:solidFill>
                  <a:schemeClr val="tx1"/>
                </a:solidFill>
              </a:rPr>
              <a:t>H</a:t>
            </a:r>
            <a:r>
              <a:rPr lang="en-GB" sz="2500" dirty="0" smtClean="0">
                <a:solidFill>
                  <a:schemeClr val="tx1"/>
                </a:solidFill>
              </a:rPr>
              <a:t>ow </a:t>
            </a:r>
            <a:r>
              <a:rPr lang="en-GB" sz="2500" dirty="0">
                <a:solidFill>
                  <a:schemeClr val="tx1"/>
                </a:solidFill>
              </a:rPr>
              <a:t>to </a:t>
            </a:r>
            <a:r>
              <a:rPr lang="en-GB" sz="2500" dirty="0" smtClean="0">
                <a:solidFill>
                  <a:schemeClr val="tx1"/>
                </a:solidFill>
              </a:rPr>
              <a:t>apply?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en-GB" sz="2500" dirty="0" smtClean="0">
                <a:solidFill>
                  <a:schemeClr val="tx1"/>
                </a:solidFill>
              </a:rPr>
              <a:t>Online </a:t>
            </a:r>
            <a:r>
              <a:rPr lang="en-GB" sz="2500" dirty="0">
                <a:solidFill>
                  <a:schemeClr val="tx1"/>
                </a:solidFill>
              </a:rPr>
              <a:t>from </a:t>
            </a:r>
            <a:r>
              <a:rPr lang="en-GB" sz="2500" u="sng" dirty="0">
                <a:hlinkClick r:id="rId3"/>
              </a:rPr>
              <a:t>https://telp.antalya.edu.tr</a:t>
            </a:r>
            <a:r>
              <a:rPr lang="en-GB" sz="2500" u="sng" dirty="0" smtClean="0">
                <a:hlinkClick r:id="rId3"/>
              </a:rPr>
              <a:t>/</a:t>
            </a:r>
            <a:endParaRPr lang="tr-TR" sz="2500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25" y="1381125"/>
            <a:ext cx="12201525" cy="54768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018643" y="1709530"/>
            <a:ext cx="1908314" cy="9437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649356" y="5698434"/>
            <a:ext cx="1908314" cy="9437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78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96228" y="417260"/>
            <a:ext cx="7431337" cy="6044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400" b="1" dirty="0">
                <a:solidFill>
                  <a:schemeClr val="tx1"/>
                </a:solidFill>
                <a:latin typeface="+mn-lt"/>
              </a:rPr>
              <a:t>ABU TELP </a:t>
            </a:r>
            <a:r>
              <a:rPr lang="tr-TR" sz="3400" b="1" dirty="0" smtClean="0">
                <a:solidFill>
                  <a:schemeClr val="tx1"/>
                </a:solidFill>
                <a:latin typeface="+mn-lt"/>
              </a:rPr>
              <a:t>online </a:t>
            </a:r>
            <a:r>
              <a:rPr lang="tr-TR" sz="3400" b="1" dirty="0" err="1" smtClean="0">
                <a:solidFill>
                  <a:schemeClr val="tx1"/>
                </a:solidFill>
                <a:latin typeface="+mn-lt"/>
              </a:rPr>
              <a:t>application</a:t>
            </a:r>
            <a:endParaRPr lang="tr-TR" sz="3400" b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sz="1000" b="1" dirty="0" smtClean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tr-TR" b="1" dirty="0" err="1" smtClean="0">
                <a:solidFill>
                  <a:schemeClr val="tx1"/>
                </a:solidFill>
                <a:latin typeface="+mn-lt"/>
              </a:rPr>
              <a:t>Important</a:t>
            </a:r>
            <a:r>
              <a:rPr lang="tr-TR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+mn-lt"/>
              </a:rPr>
              <a:t>notice</a:t>
            </a:r>
            <a:r>
              <a:rPr lang="tr-TR" b="1" dirty="0" smtClean="0">
                <a:solidFill>
                  <a:schemeClr val="tx1"/>
                </a:solidFill>
                <a:latin typeface="+mn-lt"/>
              </a:rPr>
              <a:t>!!!</a:t>
            </a:r>
            <a:endParaRPr lang="tr-TR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tr-TR" dirty="0" err="1" smtClean="0">
                <a:solidFill>
                  <a:schemeClr val="tx1"/>
                </a:solidFill>
                <a:latin typeface="+mn-lt"/>
              </a:rPr>
              <a:t>Students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neglected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+mn-lt"/>
              </a:rPr>
              <a:t>upload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biometric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printed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photos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used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incorrect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English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alphabet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on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their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applications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last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+mn-lt"/>
              </a:rPr>
              <a:t>year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tr-TR" dirty="0" err="1" smtClean="0">
                <a:solidFill>
                  <a:schemeClr val="tx1"/>
                </a:solidFill>
                <a:latin typeface="+mn-lt"/>
              </a:rPr>
              <a:t>Please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do not </a:t>
            </a:r>
            <a:r>
              <a:rPr lang="tr-TR" dirty="0" err="1" smtClean="0">
                <a:solidFill>
                  <a:schemeClr val="tx1"/>
                </a:solidFill>
                <a:latin typeface="+mn-lt"/>
              </a:rPr>
              <a:t>use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Cyrillic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+mn-lt"/>
              </a:rPr>
              <a:t>characters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).  </a:t>
            </a:r>
          </a:p>
          <a:p>
            <a:endParaRPr lang="tr-TR" sz="1500" dirty="0">
              <a:solidFill>
                <a:schemeClr val="tx1"/>
              </a:solidFill>
              <a:latin typeface="+mn-lt"/>
            </a:endParaRPr>
          </a:p>
          <a:p>
            <a:r>
              <a:rPr lang="tr-TR" dirty="0" err="1">
                <a:solidFill>
                  <a:schemeClr val="tx1"/>
                </a:solidFill>
                <a:latin typeface="+mn-lt"/>
              </a:rPr>
              <a:t>Please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do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not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make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these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errors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this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year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aborad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970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65" y="3671247"/>
            <a:ext cx="5857875" cy="15716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52" y="855472"/>
            <a:ext cx="11770870" cy="9460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97541" y="1037230"/>
            <a:ext cx="1501254" cy="6005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3220873" y="1637731"/>
            <a:ext cx="27295" cy="2511188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985750" y="3999859"/>
            <a:ext cx="2524836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3639402" y="2182377"/>
            <a:ext cx="71150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err="1" smtClean="0"/>
              <a:t>If</a:t>
            </a:r>
            <a:r>
              <a:rPr lang="tr-TR" sz="2500" dirty="0" smtClean="0"/>
              <a:t> </a:t>
            </a:r>
            <a:r>
              <a:rPr lang="tr-TR" sz="2500" dirty="0" err="1" smtClean="0"/>
              <a:t>you</a:t>
            </a:r>
            <a:r>
              <a:rPr lang="tr-TR" sz="2500" dirty="0" smtClean="0"/>
              <a:t> </a:t>
            </a:r>
            <a:r>
              <a:rPr lang="tr-TR" sz="2500" dirty="0" err="1" smtClean="0"/>
              <a:t>use</a:t>
            </a:r>
            <a:r>
              <a:rPr lang="tr-TR" sz="2500" dirty="0" smtClean="0"/>
              <a:t> </a:t>
            </a:r>
            <a:r>
              <a:rPr lang="tr-TR" sz="2500" dirty="0" err="1" smtClean="0"/>
              <a:t>Cyrillic</a:t>
            </a:r>
            <a:r>
              <a:rPr lang="tr-TR" sz="2500" dirty="0" smtClean="0"/>
              <a:t> </a:t>
            </a:r>
            <a:r>
              <a:rPr lang="tr-TR" sz="2500" dirty="0" err="1" smtClean="0"/>
              <a:t>characters</a:t>
            </a:r>
            <a:r>
              <a:rPr lang="tr-TR" sz="2500" dirty="0" smtClean="0"/>
              <a:t>, </a:t>
            </a:r>
            <a:r>
              <a:rPr lang="tr-TR" sz="2500" dirty="0" err="1" smtClean="0"/>
              <a:t>the</a:t>
            </a:r>
            <a:r>
              <a:rPr lang="tr-TR" sz="2500" dirty="0" smtClean="0"/>
              <a:t> </a:t>
            </a:r>
            <a:r>
              <a:rPr lang="tr-TR" sz="2500" dirty="0" err="1" smtClean="0"/>
              <a:t>system</a:t>
            </a:r>
            <a:r>
              <a:rPr lang="tr-TR" sz="2500" dirty="0" smtClean="0"/>
              <a:t> </a:t>
            </a:r>
            <a:r>
              <a:rPr lang="tr-TR" sz="2500" dirty="0" err="1" smtClean="0"/>
              <a:t>will</a:t>
            </a:r>
            <a:r>
              <a:rPr lang="tr-TR" sz="2500" dirty="0" smtClean="0"/>
              <a:t> not </a:t>
            </a:r>
            <a:r>
              <a:rPr lang="tr-TR" sz="2500" dirty="0" err="1" smtClean="0"/>
              <a:t>recognise</a:t>
            </a:r>
            <a:r>
              <a:rPr lang="tr-TR" sz="2500" dirty="0" smtClean="0"/>
              <a:t>  </a:t>
            </a:r>
            <a:r>
              <a:rPr lang="tr-TR" sz="2500" dirty="0" err="1" smtClean="0"/>
              <a:t>your</a:t>
            </a:r>
            <a:r>
              <a:rPr lang="tr-TR" sz="2500" dirty="0" smtClean="0"/>
              <a:t> </a:t>
            </a:r>
            <a:r>
              <a:rPr lang="tr-TR" sz="2500" dirty="0" err="1" smtClean="0"/>
              <a:t>application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38754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32243" y="594360"/>
            <a:ext cx="7202557" cy="6104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 err="1" smtClean="0">
                <a:solidFill>
                  <a:schemeClr val="tx1"/>
                </a:solidFill>
                <a:latin typeface="+mn-lt"/>
              </a:rPr>
              <a:t>After</a:t>
            </a:r>
            <a:r>
              <a:rPr lang="tr-TR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b="1" dirty="0" err="1" smtClean="0">
                <a:solidFill>
                  <a:schemeClr val="tx1"/>
                </a:solidFill>
                <a:latin typeface="+mn-lt"/>
              </a:rPr>
              <a:t>arrival</a:t>
            </a:r>
            <a:r>
              <a:rPr lang="tr-TR" sz="2400" b="1" dirty="0" smtClean="0">
                <a:solidFill>
                  <a:schemeClr val="tx1"/>
                </a:solidFill>
                <a:latin typeface="+mn-lt"/>
              </a:rPr>
              <a:t> in Antalya, </a:t>
            </a:r>
            <a:r>
              <a:rPr lang="tr-TR" sz="2400" b="1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b="1" dirty="0" err="1">
                <a:solidFill>
                  <a:schemeClr val="tx1"/>
                </a:solidFill>
                <a:latin typeface="+mn-lt"/>
              </a:rPr>
              <a:t>following</a:t>
            </a:r>
            <a:r>
              <a:rPr lang="tr-TR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b="1" dirty="0" err="1">
                <a:solidFill>
                  <a:schemeClr val="tx1"/>
                </a:solidFill>
                <a:latin typeface="+mn-lt"/>
              </a:rPr>
              <a:t>documents</a:t>
            </a:r>
            <a:r>
              <a:rPr lang="tr-TR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b="1" dirty="0" err="1">
                <a:solidFill>
                  <a:schemeClr val="tx1"/>
                </a:solidFill>
                <a:latin typeface="+mn-lt"/>
              </a:rPr>
              <a:t>are</a:t>
            </a:r>
            <a:r>
              <a:rPr lang="tr-TR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b="1" dirty="0" err="1">
                <a:solidFill>
                  <a:schemeClr val="tx1"/>
                </a:solidFill>
                <a:latin typeface="+mn-lt"/>
              </a:rPr>
              <a:t>necessary</a:t>
            </a:r>
            <a:r>
              <a:rPr lang="tr-TR" sz="2400" b="1" dirty="0">
                <a:solidFill>
                  <a:schemeClr val="tx1"/>
                </a:solidFill>
                <a:latin typeface="+mn-lt"/>
              </a:rPr>
              <a:t>:</a:t>
            </a:r>
          </a:p>
          <a:p>
            <a:endParaRPr lang="tr-TR" sz="500" dirty="0">
              <a:solidFill>
                <a:schemeClr val="tx1"/>
              </a:solidFill>
              <a:latin typeface="+mn-lt"/>
            </a:endParaRPr>
          </a:p>
          <a:p>
            <a:r>
              <a:rPr lang="tr-TR" sz="2400" dirty="0">
                <a:solidFill>
                  <a:schemeClr val="tx1"/>
                </a:solidFill>
                <a:latin typeface="+mn-lt"/>
              </a:rPr>
              <a:t>1. A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copy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entry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page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your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passport</a:t>
            </a:r>
            <a:endParaRPr lang="tr-TR" sz="2400" dirty="0">
              <a:solidFill>
                <a:schemeClr val="tx1"/>
              </a:solidFill>
              <a:latin typeface="+mn-lt"/>
            </a:endParaRPr>
          </a:p>
          <a:p>
            <a:r>
              <a:rPr lang="tr-TR" sz="2400" dirty="0">
                <a:solidFill>
                  <a:schemeClr val="tx1"/>
                </a:solidFill>
                <a:latin typeface="+mn-lt"/>
              </a:rPr>
              <a:t>2.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Submit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six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biometric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printed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photos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ABU International Office.</a:t>
            </a:r>
          </a:p>
          <a:p>
            <a:r>
              <a:rPr lang="tr-TR" sz="2400" dirty="0">
                <a:solidFill>
                  <a:schemeClr val="tx1"/>
                </a:solidFill>
                <a:latin typeface="+mn-lt"/>
              </a:rPr>
              <a:t>3.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Fill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out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sign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internship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application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form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provided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by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ABU International Office.</a:t>
            </a:r>
          </a:p>
          <a:p>
            <a:r>
              <a:rPr lang="tr-TR" sz="2400" dirty="0">
                <a:solidFill>
                  <a:schemeClr val="tx1"/>
                </a:solidFill>
                <a:latin typeface="+mn-lt"/>
              </a:rPr>
              <a:t>4.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Fill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out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sign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commitment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document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given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by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ABU International Office.</a:t>
            </a:r>
          </a:p>
          <a:p>
            <a:r>
              <a:rPr lang="tr-TR" sz="2400" dirty="0">
                <a:solidFill>
                  <a:schemeClr val="tx1"/>
                </a:solidFill>
                <a:latin typeface="+mn-lt"/>
              </a:rPr>
              <a:t>5.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Sign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printed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application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form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given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by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ABU International Office.</a:t>
            </a:r>
          </a:p>
          <a:p>
            <a:r>
              <a:rPr lang="tr-TR" sz="2400" dirty="0">
                <a:solidFill>
                  <a:schemeClr val="tx1"/>
                </a:solidFill>
                <a:latin typeface="+mn-lt"/>
              </a:rPr>
              <a:t>6.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Sign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residence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permit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application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form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given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by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ABU International Office.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aborad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105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Dikdörtgen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 useBgFill="1">
        <p:nvSpPr>
          <p:cNvPr id="13" name="Dikdörtgen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 rtlCol="0">
            <a:normAutofit/>
          </a:bodyPr>
          <a:lstStyle/>
          <a:p>
            <a:pPr rtl="0"/>
            <a:r>
              <a:rPr lang="tr-TR" dirty="0">
                <a:solidFill>
                  <a:srgbClr val="002060"/>
                </a:solidFill>
              </a:rPr>
              <a:t>ABU TELP</a:t>
            </a:r>
          </a:p>
        </p:txBody>
      </p: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Who determined the speed of light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5" r="18445"/>
          <a:stretch/>
        </p:blipFill>
        <p:spPr bwMode="auto">
          <a:xfrm>
            <a:off x="15755" y="-12129"/>
            <a:ext cx="4654296" cy="68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65686" y="2318714"/>
            <a:ext cx="6016121" cy="4023360"/>
          </a:xfrm>
        </p:spPr>
        <p:txBody>
          <a:bodyPr>
            <a:normAutofit/>
          </a:bodyPr>
          <a:lstStyle/>
          <a:p>
            <a:endParaRPr lang="tr-TR" sz="2800" dirty="0">
              <a:solidFill>
                <a:srgbClr val="002060"/>
              </a:solidFill>
            </a:endParaRPr>
          </a:p>
          <a:p>
            <a:r>
              <a:rPr lang="tr-TR" sz="2800" dirty="0" err="1">
                <a:solidFill>
                  <a:srgbClr val="002060"/>
                </a:solidFill>
              </a:rPr>
              <a:t>For</a:t>
            </a:r>
            <a:r>
              <a:rPr lang="tr-TR" sz="2800" dirty="0">
                <a:solidFill>
                  <a:srgbClr val="002060"/>
                </a:solidFill>
              </a:rPr>
              <a:t> </a:t>
            </a:r>
            <a:r>
              <a:rPr lang="tr-TR" sz="2800" dirty="0" err="1">
                <a:solidFill>
                  <a:srgbClr val="002060"/>
                </a:solidFill>
              </a:rPr>
              <a:t>questions</a:t>
            </a:r>
            <a:r>
              <a:rPr lang="tr-TR" sz="2800" dirty="0">
                <a:solidFill>
                  <a:srgbClr val="002060"/>
                </a:solidFill>
              </a:rPr>
              <a:t> </a:t>
            </a:r>
            <a:r>
              <a:rPr lang="tr-TR" sz="2800" dirty="0" err="1">
                <a:solidFill>
                  <a:srgbClr val="002060"/>
                </a:solidFill>
              </a:rPr>
              <a:t>please</a:t>
            </a:r>
            <a:r>
              <a:rPr lang="tr-TR" sz="2800" dirty="0">
                <a:solidFill>
                  <a:srgbClr val="002060"/>
                </a:solidFill>
              </a:rPr>
              <a:t> </a:t>
            </a:r>
            <a:r>
              <a:rPr lang="tr-TR" sz="2800" dirty="0" err="1">
                <a:solidFill>
                  <a:srgbClr val="002060"/>
                </a:solidFill>
              </a:rPr>
              <a:t>contact</a:t>
            </a:r>
            <a:r>
              <a:rPr lang="tr-TR" sz="2800" dirty="0">
                <a:solidFill>
                  <a:srgbClr val="002060"/>
                </a:solidFill>
              </a:rPr>
              <a:t> </a:t>
            </a:r>
            <a:r>
              <a:rPr lang="tr-TR" sz="2800" dirty="0" err="1">
                <a:solidFill>
                  <a:srgbClr val="002060"/>
                </a:solidFill>
              </a:rPr>
              <a:t>with</a:t>
            </a:r>
            <a:r>
              <a:rPr lang="tr-TR" sz="2800" dirty="0">
                <a:solidFill>
                  <a:srgbClr val="002060"/>
                </a:solidFill>
              </a:rPr>
              <a:t>:</a:t>
            </a:r>
          </a:p>
          <a:p>
            <a:r>
              <a:rPr lang="tr-TR" sz="2800" dirty="0">
                <a:solidFill>
                  <a:srgbClr val="002060"/>
                </a:solidFill>
                <a:hlinkClick r:id="rId4"/>
              </a:rPr>
              <a:t>cagla.mckenzie@antalya.edu.tr</a:t>
            </a:r>
            <a:endParaRPr lang="tr-TR" sz="2800" dirty="0">
              <a:solidFill>
                <a:srgbClr val="002060"/>
              </a:solidFill>
            </a:endParaRPr>
          </a:p>
          <a:p>
            <a:r>
              <a:rPr lang="tr-TR" sz="2800" dirty="0">
                <a:solidFill>
                  <a:srgbClr val="002060"/>
                </a:solidFill>
                <a:hlinkClick r:id="rId5"/>
              </a:rPr>
              <a:t>caner.unal@antalya.edu.tr</a:t>
            </a:r>
            <a:endParaRPr lang="tr-TR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sz="2800" dirty="0">
              <a:solidFill>
                <a:srgbClr val="002060"/>
              </a:solidFill>
            </a:endParaRPr>
          </a:p>
          <a:p>
            <a:endParaRPr lang="tr-TR" sz="2800" dirty="0">
              <a:solidFill>
                <a:srgbClr val="002060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EA8E486-7966-4EA3-97BD-2D2A3E65E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396" y="265222"/>
            <a:ext cx="2669907" cy="166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4DCA541E-F3C1-450B-86CF-F215CFA17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019" y="4178200"/>
            <a:ext cx="7391400" cy="2127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500" dirty="0" smtClean="0">
                <a:solidFill>
                  <a:schemeClr val="tx1"/>
                </a:solidFill>
                <a:latin typeface="+mn-lt"/>
              </a:rPr>
              <a:t>Antalya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;</a:t>
            </a:r>
            <a:endParaRPr lang="tr-TR" sz="2500" dirty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5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tr-TR" sz="2500" dirty="0" err="1" smtClean="0">
                <a:solidFill>
                  <a:schemeClr val="tx1"/>
                </a:solidFill>
                <a:latin typeface="+mn-lt"/>
              </a:rPr>
              <a:t>Located</a:t>
            </a:r>
            <a:r>
              <a:rPr lang="tr-TR" sz="25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South </a:t>
            </a:r>
            <a:r>
              <a:rPr lang="tr-TR" sz="2500" dirty="0" smtClean="0">
                <a:solidFill>
                  <a:schemeClr val="tx1"/>
                </a:solidFill>
                <a:latin typeface="+mn-lt"/>
              </a:rPr>
              <a:t>Türkiye 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on </a:t>
            </a:r>
            <a:r>
              <a:rPr lang="tr-TR" sz="25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dirty="0" err="1">
                <a:solidFill>
                  <a:schemeClr val="tx1"/>
                </a:solidFill>
                <a:latin typeface="+mn-lt"/>
              </a:rPr>
              <a:t>Medditeranean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dirty="0" err="1">
                <a:solidFill>
                  <a:schemeClr val="tx1"/>
                </a:solidFill>
                <a:latin typeface="+mn-lt"/>
              </a:rPr>
              <a:t>Sea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dirty="0" err="1">
                <a:solidFill>
                  <a:schemeClr val="tx1"/>
                </a:solidFill>
                <a:latin typeface="+mn-lt"/>
              </a:rPr>
              <a:t>coast</a:t>
            </a:r>
            <a:endParaRPr lang="tr-TR" sz="2500" dirty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500" dirty="0" smtClean="0">
                <a:solidFill>
                  <a:schemeClr val="tx1"/>
                </a:solidFill>
                <a:latin typeface="+mn-lt"/>
              </a:rPr>
              <a:t>  509 </a:t>
            </a:r>
            <a:r>
              <a:rPr lang="tr-TR" sz="2500" dirty="0" err="1" smtClean="0">
                <a:solidFill>
                  <a:schemeClr val="tx1"/>
                </a:solidFill>
                <a:latin typeface="+mn-lt"/>
              </a:rPr>
              <a:t>five</a:t>
            </a:r>
            <a:r>
              <a:rPr lang="tr-TR" sz="2500" dirty="0" smtClean="0">
                <a:solidFill>
                  <a:schemeClr val="tx1"/>
                </a:solidFill>
                <a:latin typeface="+mn-lt"/>
              </a:rPr>
              <a:t> star </a:t>
            </a:r>
            <a:r>
              <a:rPr lang="tr-TR" sz="2500" dirty="0" err="1" smtClean="0">
                <a:solidFill>
                  <a:schemeClr val="tx1"/>
                </a:solidFill>
                <a:latin typeface="+mn-lt"/>
              </a:rPr>
              <a:t>resort</a:t>
            </a:r>
            <a:r>
              <a:rPr lang="tr-TR" sz="2500" dirty="0" smtClean="0">
                <a:solidFill>
                  <a:schemeClr val="tx1"/>
                </a:solidFill>
                <a:latin typeface="+mn-lt"/>
              </a:rPr>
              <a:t> Hotels + 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2000 Hotels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5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tr-TR" sz="2500" dirty="0" err="1" smtClean="0">
                <a:solidFill>
                  <a:schemeClr val="tx1"/>
                </a:solidFill>
                <a:latin typeface="+mn-lt"/>
              </a:rPr>
              <a:t>Tourism</a:t>
            </a:r>
            <a:r>
              <a:rPr lang="tr-TR" sz="25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dirty="0" err="1">
                <a:solidFill>
                  <a:schemeClr val="tx1"/>
                </a:solidFill>
                <a:latin typeface="+mn-lt"/>
              </a:rPr>
              <a:t>Capital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tr-TR" sz="2500" dirty="0" smtClean="0">
                <a:solidFill>
                  <a:schemeClr val="tx1"/>
                </a:solidFill>
                <a:latin typeface="+mn-lt"/>
              </a:rPr>
              <a:t>Türkiye</a:t>
            </a:r>
            <a:endParaRPr lang="tr-TR" sz="25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064A530-BED4-4CC4-9757-B20DEB554E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51292" y="731520"/>
            <a:ext cx="5990855" cy="2995428"/>
          </a:xfrm>
          <a:prstGeom prst="rect">
            <a:avLst/>
          </a:prstGeom>
        </p:spPr>
      </p:pic>
      <p:sp>
        <p:nvSpPr>
          <p:cNvPr id="13" name="Yıldız: 5 Nokta 12">
            <a:extLst>
              <a:ext uri="{FF2B5EF4-FFF2-40B4-BE49-F238E27FC236}">
                <a16:creationId xmlns:a16="http://schemas.microsoft.com/office/drawing/2014/main" id="{87CD8C58-77E5-4AAE-8804-86BF9D1F280B}"/>
              </a:ext>
            </a:extLst>
          </p:cNvPr>
          <p:cNvSpPr/>
          <p:nvPr/>
        </p:nvSpPr>
        <p:spPr>
          <a:xfrm>
            <a:off x="6508590" y="3019680"/>
            <a:ext cx="223025" cy="16057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9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2868" y="1532612"/>
            <a:ext cx="7044442" cy="275613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78710" y="273561"/>
            <a:ext cx="523458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4"/>
              </a:lnSpc>
            </a:pPr>
            <a:r>
              <a:rPr lang="en-US" sz="7084" dirty="0">
                <a:solidFill>
                  <a:srgbClr val="F26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Antalya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0932" y="4522633"/>
            <a:ext cx="6334125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Pearl of the country between </a:t>
            </a:r>
          </a:p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the Taurus Mountains and </a:t>
            </a:r>
          </a:p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the Mediterranean Sea.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A4E64F8-FBA9-4902-89B7-78B553EF1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480" y="2728388"/>
            <a:ext cx="4341588" cy="2495039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A09CDDF3-55CA-4DAB-8164-33975A204B09}"/>
              </a:ext>
            </a:extLst>
          </p:cNvPr>
          <p:cNvSpPr txBox="1"/>
          <p:nvPr/>
        </p:nvSpPr>
        <p:spPr>
          <a:xfrm>
            <a:off x="7772400" y="1575354"/>
            <a:ext cx="414544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2400" dirty="0" err="1">
                <a:latin typeface="Arial" pitchFamily="34" charset="0"/>
                <a:cs typeface="Arial" pitchFamily="34" charset="0"/>
              </a:rPr>
              <a:t>More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than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tr-TR" sz="2400" dirty="0">
                <a:latin typeface="Arial" pitchFamily="34" charset="0"/>
                <a:cs typeface="Arial" pitchFamily="34" charset="0"/>
              </a:rPr>
              <a:t>300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sunny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days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>
                <a:latin typeface="Arial" pitchFamily="34" charset="0"/>
                <a:cs typeface="Arial" pitchFamily="34" charset="0"/>
              </a:rPr>
              <a:t>Every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year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36650" y="249441"/>
            <a:ext cx="9918700" cy="428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</a:pPr>
            <a:r>
              <a:rPr lang="tr-TR" sz="2800" b="1" dirty="0" err="1">
                <a:latin typeface="Arial" pitchFamily="34" charset="0"/>
                <a:cs typeface="Arial" pitchFamily="34" charset="0"/>
              </a:rPr>
              <a:t>So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>
                <a:latin typeface="Arial" pitchFamily="34" charset="0"/>
                <a:cs typeface="Arial" pitchFamily="34" charset="0"/>
              </a:rPr>
              <a:t>many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>
                <a:latin typeface="Arial" pitchFamily="34" charset="0"/>
                <a:cs typeface="Arial" pitchFamily="34" charset="0"/>
              </a:rPr>
              <a:t>beaches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 in Antalya: 640 km </a:t>
            </a:r>
            <a:r>
              <a:rPr lang="tr-TR" sz="2800" b="1" dirty="0" err="1">
                <a:latin typeface="Arial" pitchFamily="34" charset="0"/>
                <a:cs typeface="Arial" pitchFamily="34" charset="0"/>
              </a:rPr>
              <a:t>coast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>
                <a:latin typeface="Arial" pitchFamily="34" charset="0"/>
                <a:cs typeface="Arial" pitchFamily="34" charset="0"/>
              </a:rPr>
              <a:t>line</a:t>
            </a:r>
            <a:endParaRPr lang="en-US" sz="3002" b="1" spc="630" dirty="0">
              <a:latin typeface="Montserrat Semi-Bold Bold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13E5A38-DD0F-4512-B70B-A0A214489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75" y="962451"/>
            <a:ext cx="11087049" cy="49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</a:t>
            </a:r>
            <a:r>
              <a:rPr lang="tr-TR" b="1" dirty="0" err="1" smtClean="0">
                <a:solidFill>
                  <a:srgbClr val="FFFF00"/>
                </a:solidFill>
              </a:rPr>
              <a:t>Döşemealtı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Campus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>
                <a:solidFill>
                  <a:srgbClr val="FFFF00"/>
                </a:solidFill>
              </a:rPr>
              <a:t/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Established</a:t>
            </a:r>
            <a:r>
              <a:rPr lang="tr-TR" sz="2800" dirty="0"/>
              <a:t> in 2010</a:t>
            </a:r>
          </a:p>
          <a:p>
            <a:endParaRPr lang="tr-TR" sz="2800" dirty="0"/>
          </a:p>
          <a:p>
            <a:endParaRPr lang="tr-TR" sz="2800" dirty="0"/>
          </a:p>
          <a:p>
            <a:endParaRPr lang="tr-TR" sz="2800" dirty="0"/>
          </a:p>
        </p:txBody>
      </p:sp>
      <p:grpSp>
        <p:nvGrpSpPr>
          <p:cNvPr id="5" name="Grup 4"/>
          <p:cNvGrpSpPr/>
          <p:nvPr/>
        </p:nvGrpSpPr>
        <p:grpSpPr>
          <a:xfrm>
            <a:off x="4691269" y="1296063"/>
            <a:ext cx="6698973" cy="3260034"/>
            <a:chOff x="5242560" y="371896"/>
            <a:chExt cx="6492240" cy="3570732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01B0D8EB-59CD-4D63-8826-11B233995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2560" y="371896"/>
              <a:ext cx="6492240" cy="3570732"/>
            </a:xfrm>
            <a:prstGeom prst="rect">
              <a:avLst/>
            </a:prstGeom>
            <a:noFill/>
          </p:spPr>
        </p:pic>
        <p:sp>
          <p:nvSpPr>
            <p:cNvPr id="8" name="Yıldız: 5 Nokta 7">
              <a:extLst>
                <a:ext uri="{FF2B5EF4-FFF2-40B4-BE49-F238E27FC236}">
                  <a16:creationId xmlns:a16="http://schemas.microsoft.com/office/drawing/2014/main" id="{1924E1EC-882B-4E1D-9955-B50388845753}"/>
                </a:ext>
              </a:extLst>
            </p:cNvPr>
            <p:cNvSpPr/>
            <p:nvPr/>
          </p:nvSpPr>
          <p:spPr>
            <a:xfrm>
              <a:off x="8973010" y="2261397"/>
              <a:ext cx="527830" cy="392594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8112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>
            <a:extLst>
              <a:ext uri="{FF2B5EF4-FFF2-40B4-BE49-F238E27FC236}">
                <a16:creationId xmlns:a16="http://schemas.microsoft.com/office/drawing/2014/main" id="{A9825A45-1B4F-4557-9F8B-5F8D88A1974E}"/>
              </a:ext>
            </a:extLst>
          </p:cNvPr>
          <p:cNvSpPr txBox="1"/>
          <p:nvPr/>
        </p:nvSpPr>
        <p:spPr>
          <a:xfrm>
            <a:off x="481054" y="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Antalya Bilim </a:t>
            </a:r>
            <a:r>
              <a:rPr lang="tr-TR" sz="4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University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tr-TR" sz="2000" b="0" kern="1200" spc="-5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54" y="1087499"/>
            <a:ext cx="10648701" cy="505862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DDE2D5C-6834-46D7-B1DE-BD063010C585}"/>
              </a:ext>
            </a:extLst>
          </p:cNvPr>
          <p:cNvSpPr/>
          <p:nvPr/>
        </p:nvSpPr>
        <p:spPr>
          <a:xfrm>
            <a:off x="7659292" y="841741"/>
            <a:ext cx="3470463" cy="226321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05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School of </a:t>
            </a:r>
            <a:r>
              <a:rPr lang="tr-TR" b="1" dirty="0" err="1">
                <a:solidFill>
                  <a:srgbClr val="FFFF00"/>
                </a:solidFill>
              </a:rPr>
              <a:t>Tourism</a:t>
            </a:r>
            <a:r>
              <a:rPr lang="tr-TR" b="1" dirty="0">
                <a:solidFill>
                  <a:srgbClr val="FFFF00"/>
                </a:solidFill>
              </a:rPr>
              <a:t/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Established</a:t>
            </a:r>
            <a:r>
              <a:rPr lang="tr-TR" sz="2800" dirty="0"/>
              <a:t> in 2010</a:t>
            </a:r>
          </a:p>
          <a:p>
            <a:endParaRPr lang="tr-TR" sz="2800" dirty="0"/>
          </a:p>
          <a:p>
            <a:r>
              <a:rPr lang="tr-TR" sz="2800" dirty="0"/>
              <a:t>First </a:t>
            </a:r>
            <a:r>
              <a:rPr lang="tr-TR" sz="2800" dirty="0" err="1"/>
              <a:t>graduates</a:t>
            </a:r>
            <a:r>
              <a:rPr lang="tr-TR" sz="2800" dirty="0"/>
              <a:t> in 2017</a:t>
            </a:r>
          </a:p>
          <a:p>
            <a:endParaRPr lang="tr-TR" sz="2800" dirty="0"/>
          </a:p>
          <a:p>
            <a:endParaRPr lang="tr-TR" sz="2800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4DCA541E-F3C1-450B-86CF-F215CFA17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935" y="594359"/>
            <a:ext cx="7247021" cy="340117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932363" algn="r"/>
              </a:tabLst>
            </a:pPr>
            <a:r>
              <a:rPr lang="tr-TR" sz="2400" dirty="0">
                <a:solidFill>
                  <a:schemeClr val="tx1"/>
                </a:solidFill>
                <a:latin typeface="+mn-lt"/>
              </a:rPr>
              <a:t>ABU School of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Tourism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: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360363" indent="-360363">
              <a:buFont typeface="Wingdings" panose="05000000000000000000" pitchFamily="2" charset="2"/>
              <a:buChar char="§"/>
              <a:tabLst>
                <a:tab pos="4932363" algn="r"/>
              </a:tabLs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Tourism Management</a:t>
            </a:r>
          </a:p>
          <a:p>
            <a:pPr marL="360363" indent="-360363">
              <a:buFont typeface="Wingdings" panose="05000000000000000000" pitchFamily="2" charset="2"/>
              <a:buChar char="§"/>
              <a:tabLst>
                <a:tab pos="4932363" algn="r"/>
              </a:tabLs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Gastronomy and Culinary Arts</a:t>
            </a:r>
            <a:endParaRPr lang="tr-TR" sz="2400" dirty="0">
              <a:solidFill>
                <a:schemeClr val="tx1"/>
              </a:solidFill>
              <a:latin typeface="+mn-lt"/>
            </a:endParaRPr>
          </a:p>
          <a:p>
            <a:pPr marL="360363" indent="-360363">
              <a:buFont typeface="Wingdings" panose="05000000000000000000" pitchFamily="2" charset="2"/>
              <a:buChar char="§"/>
              <a:tabLst>
                <a:tab pos="4932363" algn="r"/>
              </a:tabLst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  <a:tabLst>
                <a:tab pos="4932363" algn="r"/>
              </a:tabLst>
            </a:pPr>
            <a:r>
              <a:rPr lang="tr-TR" sz="2400" dirty="0">
                <a:solidFill>
                  <a:schemeClr val="tx1"/>
                </a:solidFill>
                <a:latin typeface="+mn-lt"/>
              </a:rPr>
              <a:t>1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year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E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nglish </a:t>
            </a:r>
            <a:r>
              <a:rPr lang="tr-TR" sz="2400" dirty="0" err="1" smtClean="0">
                <a:solidFill>
                  <a:schemeClr val="tx1"/>
                </a:solidFill>
                <a:latin typeface="+mn-lt"/>
              </a:rPr>
              <a:t>prep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school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>
              <a:buNone/>
              <a:tabLst>
                <a:tab pos="4932363" algn="r"/>
              </a:tabLst>
            </a:pPr>
            <a:r>
              <a:rPr lang="tr-TR" sz="2400" dirty="0">
                <a:solidFill>
                  <a:schemeClr val="tx1"/>
                </a:solidFill>
                <a:latin typeface="+mn-lt"/>
              </a:rPr>
              <a:t>+ 4 </a:t>
            </a:r>
            <a:r>
              <a:rPr lang="tr-TR" sz="2400" dirty="0" err="1">
                <a:solidFill>
                  <a:schemeClr val="tx1"/>
                </a:solidFill>
                <a:latin typeface="+mn-lt"/>
              </a:rPr>
              <a:t>years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undergraduate program </a:t>
            </a:r>
            <a:endParaRPr lang="tr-TR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250000"/>
              </a:lnSpc>
              <a:buNone/>
              <a:tabLst>
                <a:tab pos="4932363" algn="r"/>
              </a:tabLst>
            </a:pPr>
            <a:r>
              <a:rPr lang="tr-TR" sz="2200" dirty="0">
                <a:solidFill>
                  <a:schemeClr val="tx1"/>
                </a:solidFill>
                <a:latin typeface="+mn-lt"/>
              </a:rPr>
              <a:t>International </a:t>
            </a:r>
            <a:r>
              <a:rPr lang="tr-TR" sz="2200" dirty="0" err="1">
                <a:solidFill>
                  <a:schemeClr val="tx1"/>
                </a:solidFill>
                <a:latin typeface="+mn-lt"/>
              </a:rPr>
              <a:t>students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0" indent="0">
              <a:buNone/>
              <a:tabLst>
                <a:tab pos="4932363" algn="r"/>
              </a:tabLst>
            </a:pPr>
            <a:endParaRPr lang="en-US" sz="2400" dirty="0">
              <a:latin typeface="+mn-lt"/>
            </a:endParaRPr>
          </a:p>
          <a:p>
            <a:pPr>
              <a:tabLst>
                <a:tab pos="4932363" algn="r"/>
              </a:tabLst>
            </a:pPr>
            <a:endParaRPr lang="tr-TR" sz="2400" dirty="0">
              <a:latin typeface="+mn-lt"/>
            </a:endParaRPr>
          </a:p>
          <a:p>
            <a:pPr>
              <a:tabLst>
                <a:tab pos="4932363" algn="r"/>
              </a:tabLst>
            </a:pPr>
            <a:endParaRPr lang="tr-TR" sz="2400" dirty="0"/>
          </a:p>
          <a:p>
            <a:pPr>
              <a:tabLst>
                <a:tab pos="4932363" algn="r"/>
              </a:tabLst>
            </a:pPr>
            <a:endParaRPr lang="en-US" sz="2400" dirty="0"/>
          </a:p>
        </p:txBody>
      </p:sp>
      <p:sp>
        <p:nvSpPr>
          <p:cNvPr id="8" name="İçerik Yer Tutucusu 6">
            <a:extLst>
              <a:ext uri="{FF2B5EF4-FFF2-40B4-BE49-F238E27FC236}">
                <a16:creationId xmlns:a16="http://schemas.microsoft.com/office/drawing/2014/main" id="{E5CF2E71-1AF3-45A8-A015-E1AF3A566F06}"/>
              </a:ext>
            </a:extLst>
          </p:cNvPr>
          <p:cNvSpPr txBox="1">
            <a:spLocks/>
          </p:cNvSpPr>
          <p:nvPr/>
        </p:nvSpPr>
        <p:spPr>
          <a:xfrm>
            <a:off x="4695935" y="4794547"/>
            <a:ext cx="7495282" cy="1895888"/>
          </a:xfrm>
          <a:prstGeom prst="rect">
            <a:avLst/>
          </a:prstGeom>
        </p:spPr>
        <p:txBody>
          <a:bodyPr vert="horz" lIns="0" tIns="45720" rIns="0" bIns="45720" numCol="4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tabLst>
                <a:tab pos="4932363" algn="r"/>
              </a:tabLst>
            </a:pPr>
            <a:r>
              <a:rPr lang="tr-TR" sz="2200" dirty="0" err="1">
                <a:solidFill>
                  <a:schemeClr val="tx1"/>
                </a:solidFill>
                <a:latin typeface="+mn-lt"/>
              </a:rPr>
              <a:t>Kazakhstan</a:t>
            </a: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  <a:tabLst>
                <a:tab pos="4932363" algn="r"/>
              </a:tabLst>
            </a:pPr>
            <a:r>
              <a:rPr lang="tr-TR" sz="2200" dirty="0" err="1">
                <a:solidFill>
                  <a:schemeClr val="tx1"/>
                </a:solidFill>
                <a:latin typeface="+mn-lt"/>
              </a:rPr>
              <a:t>Russia</a:t>
            </a: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  <a:tabLst>
                <a:tab pos="4932363" algn="r"/>
              </a:tabLst>
            </a:pPr>
            <a:r>
              <a:rPr lang="tr-TR" sz="2200" dirty="0">
                <a:solidFill>
                  <a:schemeClr val="tx1"/>
                </a:solidFill>
                <a:latin typeface="+mn-lt"/>
              </a:rPr>
              <a:t>Germany</a:t>
            </a:r>
          </a:p>
          <a:p>
            <a:pPr>
              <a:buFont typeface="Wingdings" panose="05000000000000000000" pitchFamily="2" charset="2"/>
              <a:buChar char="§"/>
              <a:tabLst>
                <a:tab pos="4932363" algn="r"/>
              </a:tabLst>
            </a:pPr>
            <a:r>
              <a:rPr lang="tr-TR" sz="2200" dirty="0" err="1">
                <a:solidFill>
                  <a:schemeClr val="tx1"/>
                </a:solidFill>
                <a:latin typeface="+mn-lt"/>
              </a:rPr>
              <a:t>Azerbaijan</a:t>
            </a: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  <a:tabLst>
                <a:tab pos="4932363" algn="r"/>
              </a:tabLst>
            </a:pPr>
            <a:r>
              <a:rPr lang="tr-TR" sz="2200" dirty="0" err="1">
                <a:solidFill>
                  <a:schemeClr val="tx1"/>
                </a:solidFill>
                <a:latin typeface="+mn-lt"/>
              </a:rPr>
              <a:t>Turkmenistan</a:t>
            </a: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  <a:tabLst>
                <a:tab pos="4932363" algn="r"/>
              </a:tabLst>
            </a:pPr>
            <a:r>
              <a:rPr lang="tr-TR" sz="2200" dirty="0" err="1">
                <a:solidFill>
                  <a:schemeClr val="tx1"/>
                </a:solidFill>
                <a:latin typeface="+mn-lt"/>
              </a:rPr>
              <a:t>Kirghizstan</a:t>
            </a: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  <a:tabLst>
                <a:tab pos="4932363" algn="r"/>
              </a:tabLst>
            </a:pPr>
            <a:r>
              <a:rPr lang="tr-TR" sz="2200" dirty="0">
                <a:solidFill>
                  <a:schemeClr val="tx1"/>
                </a:solidFill>
                <a:latin typeface="+mn-lt"/>
              </a:rPr>
              <a:t>Jordan</a:t>
            </a:r>
          </a:p>
          <a:p>
            <a:pPr>
              <a:buFont typeface="Wingdings" panose="05000000000000000000" pitchFamily="2" charset="2"/>
              <a:buChar char="§"/>
              <a:tabLst>
                <a:tab pos="4932363" algn="r"/>
              </a:tabLst>
            </a:pPr>
            <a:r>
              <a:rPr lang="tr-TR" sz="2200" dirty="0">
                <a:solidFill>
                  <a:schemeClr val="tx1"/>
                </a:solidFill>
                <a:latin typeface="+mn-lt"/>
              </a:rPr>
              <a:t>Libya</a:t>
            </a:r>
          </a:p>
          <a:p>
            <a:pPr>
              <a:buFont typeface="Wingdings" panose="05000000000000000000" pitchFamily="2" charset="2"/>
              <a:buChar char="§"/>
              <a:tabLst>
                <a:tab pos="4932363" algn="r"/>
              </a:tabLst>
            </a:pPr>
            <a:r>
              <a:rPr lang="tr-TR" sz="2200" dirty="0">
                <a:solidFill>
                  <a:schemeClr val="tx1"/>
                </a:solidFill>
                <a:latin typeface="+mn-lt"/>
              </a:rPr>
              <a:t>Iran</a:t>
            </a:r>
          </a:p>
          <a:p>
            <a:pPr>
              <a:buFont typeface="Wingdings" panose="05000000000000000000" pitchFamily="2" charset="2"/>
              <a:buChar char="§"/>
              <a:tabLst>
                <a:tab pos="4932363" algn="r"/>
              </a:tabLst>
            </a:pPr>
            <a:r>
              <a:rPr lang="tr-TR" sz="2200" dirty="0">
                <a:solidFill>
                  <a:schemeClr val="tx1"/>
                </a:solidFill>
                <a:latin typeface="+mn-lt"/>
              </a:rPr>
              <a:t>Pakistan</a:t>
            </a:r>
          </a:p>
          <a:p>
            <a:pPr>
              <a:buFont typeface="Wingdings" panose="05000000000000000000" pitchFamily="2" charset="2"/>
              <a:buChar char="§"/>
              <a:tabLst>
                <a:tab pos="4932363" algn="r"/>
              </a:tabLst>
            </a:pPr>
            <a:r>
              <a:rPr lang="tr-TR" sz="2200" dirty="0" err="1">
                <a:solidFill>
                  <a:schemeClr val="tx1"/>
                </a:solidFill>
                <a:latin typeface="+mn-lt"/>
              </a:rPr>
              <a:t>Rouwanda</a:t>
            </a: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  <a:tabLst>
                <a:tab pos="4932363" algn="r"/>
              </a:tabLst>
            </a:pPr>
            <a:r>
              <a:rPr lang="tr-TR" sz="2200" dirty="0" err="1">
                <a:solidFill>
                  <a:schemeClr val="tx1"/>
                </a:solidFill>
                <a:latin typeface="+mn-lt"/>
              </a:rPr>
              <a:t>Others</a:t>
            </a: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  <a:tabLst>
                <a:tab pos="4932363" algn="r"/>
              </a:tabLst>
            </a:pP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10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ABU TELP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33550" y="780586"/>
            <a:ext cx="6901250" cy="5415677"/>
          </a:xfrm>
        </p:spPr>
        <p:txBody>
          <a:bodyPr>
            <a:normAutofit/>
          </a:bodyPr>
          <a:lstStyle/>
          <a:p>
            <a:pPr marL="360363" indent="-3603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2600" dirty="0" err="1">
                <a:solidFill>
                  <a:schemeClr val="tx1"/>
                </a:solidFill>
                <a:latin typeface="+mn-lt"/>
              </a:rPr>
              <a:t>tudents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 gain experience in studying, working and living in 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ü</a:t>
            </a:r>
            <a:r>
              <a:rPr lang="en-US" sz="2600" dirty="0" err="1" smtClean="0">
                <a:solidFill>
                  <a:schemeClr val="tx1"/>
                </a:solidFill>
                <a:latin typeface="+mn-lt"/>
              </a:rPr>
              <a:t>rk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y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. </a:t>
            </a:r>
            <a:endParaRPr lang="tr-TR" sz="2600" dirty="0" smtClean="0">
              <a:solidFill>
                <a:schemeClr val="tx1"/>
              </a:solidFill>
              <a:latin typeface="+mn-lt"/>
            </a:endParaRPr>
          </a:p>
          <a:p>
            <a:pPr marL="360363" indent="-3603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This year, TELP will be held for the </a:t>
            </a:r>
            <a:r>
              <a:rPr lang="en-US" sz="2600" b="1" u="sng" dirty="0">
                <a:solidFill>
                  <a:schemeClr val="tx1"/>
                </a:solidFill>
                <a:latin typeface="+mn-lt"/>
              </a:rPr>
              <a:t>third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time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60363" indent="-3603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In the </a:t>
            </a:r>
            <a:r>
              <a:rPr lang="tr-TR" sz="2600" dirty="0" err="1" smtClean="0">
                <a:solidFill>
                  <a:schemeClr val="tx1"/>
                </a:solidFill>
                <a:latin typeface="+mn-lt"/>
              </a:rPr>
              <a:t>past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two years, TELP has welcomed 226 Kazakh students from 7 different universities. </a:t>
            </a:r>
            <a:endParaRPr lang="tr-TR" sz="2600" dirty="0" smtClean="0">
              <a:solidFill>
                <a:schemeClr val="tx1"/>
              </a:solidFill>
              <a:latin typeface="+mn-lt"/>
            </a:endParaRPr>
          </a:p>
          <a:p>
            <a:pPr marL="360363" indent="-360363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tr-TR" sz="2600" dirty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tr-TR" sz="2600" dirty="0" err="1" smtClean="0">
                <a:solidFill>
                  <a:schemeClr val="tx1"/>
                </a:solidFill>
                <a:latin typeface="+mn-lt"/>
              </a:rPr>
              <a:t>Successful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600" dirty="0">
                <a:solidFill>
                  <a:schemeClr val="tx1"/>
                </a:solidFill>
                <a:latin typeface="+mn-lt"/>
              </a:rPr>
              <a:t>ABU TELP </a:t>
            </a:r>
            <a:r>
              <a:rPr lang="tr-TR" sz="2600" dirty="0" err="1">
                <a:solidFill>
                  <a:schemeClr val="tx1"/>
                </a:solidFill>
                <a:latin typeface="+mn-lt"/>
              </a:rPr>
              <a:t>students</a:t>
            </a:r>
            <a:r>
              <a:rPr lang="tr-TR" sz="2600" dirty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749808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chemeClr val="tx1"/>
                </a:solidFill>
                <a:latin typeface="+mn-lt"/>
              </a:rPr>
              <a:t>Can </a:t>
            </a:r>
            <a:r>
              <a:rPr lang="tr-TR" sz="2600" dirty="0" err="1">
                <a:solidFill>
                  <a:schemeClr val="tx1"/>
                </a:solidFill>
                <a:latin typeface="+mn-lt"/>
              </a:rPr>
              <a:t>participate</a:t>
            </a:r>
            <a:r>
              <a:rPr lang="tr-TR" sz="26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tr-TR" sz="26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600" dirty="0" err="1">
                <a:solidFill>
                  <a:schemeClr val="tx1"/>
                </a:solidFill>
                <a:latin typeface="+mn-lt"/>
              </a:rPr>
              <a:t>programme</a:t>
            </a:r>
            <a:r>
              <a:rPr lang="tr-TR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600" dirty="0" err="1">
                <a:solidFill>
                  <a:schemeClr val="tx1"/>
                </a:solidFill>
                <a:latin typeface="+mn-lt"/>
              </a:rPr>
              <a:t>next</a:t>
            </a:r>
            <a:r>
              <a:rPr lang="tr-TR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600" dirty="0" err="1">
                <a:solidFill>
                  <a:schemeClr val="tx1"/>
                </a:solidFill>
                <a:latin typeface="+mn-lt"/>
              </a:rPr>
              <a:t>year</a:t>
            </a:r>
            <a:r>
              <a:rPr lang="tr-TR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+mn-lt"/>
              </a:rPr>
              <a:t>again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tr-TR" sz="2600" dirty="0">
                <a:solidFill>
                  <a:schemeClr val="tx1"/>
                </a:solidFill>
                <a:latin typeface="+mn-lt"/>
              </a:rPr>
              <a:t>Y</a:t>
            </a:r>
            <a:r>
              <a:rPr lang="en-GB" sz="2600" dirty="0" err="1" smtClean="0">
                <a:solidFill>
                  <a:schemeClr val="tx1"/>
                </a:solidFill>
                <a:latin typeface="+mn-lt"/>
              </a:rPr>
              <a:t>ou</a:t>
            </a:r>
            <a:r>
              <a:rPr lang="en-GB" sz="2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+mn-lt"/>
              </a:rPr>
              <a:t>can apply for TELP many </a:t>
            </a:r>
            <a:r>
              <a:rPr lang="en-GB" sz="2600" dirty="0" smtClean="0">
                <a:solidFill>
                  <a:schemeClr val="tx1"/>
                </a:solidFill>
                <a:latin typeface="+mn-lt"/>
              </a:rPr>
              <a:t>times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.</a:t>
            </a:r>
            <a:endParaRPr lang="tr-TR" sz="2600" dirty="0">
              <a:solidFill>
                <a:schemeClr val="tx1"/>
              </a:solidFill>
              <a:latin typeface="+mn-lt"/>
            </a:endParaRPr>
          </a:p>
          <a:p>
            <a:pPr marL="749808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600" dirty="0" err="1" smtClean="0">
                <a:solidFill>
                  <a:schemeClr val="tx1"/>
                </a:solidFill>
                <a:latin typeface="+mn-lt"/>
              </a:rPr>
              <a:t>Depending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 on </a:t>
            </a:r>
            <a:r>
              <a:rPr lang="tr-TR" sz="2600" dirty="0" err="1" smtClean="0">
                <a:solidFill>
                  <a:schemeClr val="tx1"/>
                </a:solidFill>
                <a:latin typeface="+mn-lt"/>
              </a:rPr>
              <a:t>their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 TELP </a:t>
            </a:r>
            <a:r>
              <a:rPr lang="tr-TR" sz="2600" dirty="0" err="1" smtClean="0">
                <a:solidFill>
                  <a:schemeClr val="tx1"/>
                </a:solidFill>
                <a:latin typeface="+mn-lt"/>
              </a:rPr>
              <a:t>performance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+mn-lt"/>
              </a:rPr>
              <a:t>such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+mn-lt"/>
              </a:rPr>
              <a:t>students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+mn-lt"/>
              </a:rPr>
              <a:t>may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600" dirty="0">
                <a:solidFill>
                  <a:schemeClr val="tx1"/>
                </a:solidFill>
                <a:latin typeface="+mn-lt"/>
              </a:rPr>
              <a:t>be </a:t>
            </a:r>
            <a:r>
              <a:rPr lang="tr-TR" sz="2600" dirty="0" err="1">
                <a:solidFill>
                  <a:schemeClr val="tx1"/>
                </a:solidFill>
                <a:latin typeface="+mn-lt"/>
              </a:rPr>
              <a:t>employed</a:t>
            </a:r>
            <a:r>
              <a:rPr lang="tr-TR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600" dirty="0" err="1">
                <a:solidFill>
                  <a:schemeClr val="tx1"/>
                </a:solidFill>
                <a:latin typeface="+mn-lt"/>
              </a:rPr>
              <a:t>by</a:t>
            </a:r>
            <a:r>
              <a:rPr lang="tr-TR" sz="2600" dirty="0">
                <a:solidFill>
                  <a:schemeClr val="tx1"/>
                </a:solidFill>
                <a:latin typeface="+mn-lt"/>
              </a:rPr>
              <a:t> Rixos Hotels in </a:t>
            </a:r>
            <a:r>
              <a:rPr lang="tr-TR" sz="2600" dirty="0" err="1" smtClean="0">
                <a:solidFill>
                  <a:schemeClr val="tx1"/>
                </a:solidFill>
                <a:latin typeface="+mn-lt"/>
              </a:rPr>
              <a:t>Kazakhstan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 in </a:t>
            </a:r>
            <a:r>
              <a:rPr lang="tr-TR" sz="26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+mn-lt"/>
              </a:rPr>
              <a:t>future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.</a:t>
            </a:r>
            <a:endParaRPr lang="tr-TR" sz="2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experience</a:t>
            </a:r>
            <a:endParaRPr lang="tr-TR" sz="2800" dirty="0"/>
          </a:p>
          <a:p>
            <a:r>
              <a:rPr lang="tr-TR" sz="2800" dirty="0"/>
              <a:t>+</a:t>
            </a:r>
          </a:p>
          <a:p>
            <a:r>
              <a:rPr lang="tr-TR" sz="2800" dirty="0" err="1"/>
              <a:t>Study</a:t>
            </a:r>
            <a:r>
              <a:rPr lang="tr-TR" sz="2800" dirty="0"/>
              <a:t> </a:t>
            </a:r>
            <a:r>
              <a:rPr lang="tr-TR" sz="2800" dirty="0" err="1"/>
              <a:t>aborad</a:t>
            </a:r>
            <a:endParaRPr lang="tr-TR" sz="2800" dirty="0"/>
          </a:p>
          <a:p>
            <a:r>
              <a:rPr lang="tr-TR" sz="2800" dirty="0"/>
              <a:t>+ 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abroad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091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22581678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389_TF22581678" id="{15502E68-1E0C-453C-BD79-6605152C6BE9}" vid="{3A9A9EB6-1ED0-4779-ABA2-5DD0EFC6C506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5550B3-F1C0-4D73-82FC-DDABEC8F0952}">
  <ds:schemaRefs>
    <ds:schemaRef ds:uri="16c05727-aa75-4e4a-9b5f-8a80a116589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226911E-AE6C-4963-864C-FEDEB2DC7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451C01-71EB-4236-9458-377C31D5C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tf22581678</Template>
  <TotalTime>0</TotalTime>
  <Words>1267</Words>
  <Application>Microsoft Office PowerPoint</Application>
  <PresentationFormat>Geniş ekran</PresentationFormat>
  <Paragraphs>324</Paragraphs>
  <Slides>29</Slides>
  <Notes>28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Montserrat Semi-Bold Bold</vt:lpstr>
      <vt:lpstr>Symbol</vt:lpstr>
      <vt:lpstr>Times New Roman</vt:lpstr>
      <vt:lpstr>Wingdings</vt:lpstr>
      <vt:lpstr>tf22581678</vt:lpstr>
      <vt:lpstr>Antalya Bilim University TELP (Tourism Experiential Learning Program)</vt:lpstr>
      <vt:lpstr>ABU TELP </vt:lpstr>
      <vt:lpstr>ABU TELP </vt:lpstr>
      <vt:lpstr>PowerPoint Sunusu</vt:lpstr>
      <vt:lpstr>PowerPoint Sunusu</vt:lpstr>
      <vt:lpstr>ABU Döşemealtı Campus  </vt:lpstr>
      <vt:lpstr>PowerPoint Sunusu</vt:lpstr>
      <vt:lpstr>ABU School of Tourism </vt:lpstr>
      <vt:lpstr>ABU TELP </vt:lpstr>
      <vt:lpstr>PowerPoint Sunusu</vt:lpstr>
      <vt:lpstr>ABU TELP </vt:lpstr>
      <vt:lpstr>ABU TELP </vt:lpstr>
      <vt:lpstr>ABU TELP </vt:lpstr>
      <vt:lpstr>PowerPoint Sunusu</vt:lpstr>
      <vt:lpstr>ABU TELP </vt:lpstr>
      <vt:lpstr>ABU TELP </vt:lpstr>
      <vt:lpstr>ABU TELP </vt:lpstr>
      <vt:lpstr>ABU TELP </vt:lpstr>
      <vt:lpstr>ABU TELP </vt:lpstr>
      <vt:lpstr>ABU TELP </vt:lpstr>
      <vt:lpstr>ABU TELP </vt:lpstr>
      <vt:lpstr>ABU TELP </vt:lpstr>
      <vt:lpstr>ABU TELP </vt:lpstr>
      <vt:lpstr>ABU TELP </vt:lpstr>
      <vt:lpstr>PowerPoint Sunusu</vt:lpstr>
      <vt:lpstr>ABU TELP </vt:lpstr>
      <vt:lpstr>PowerPoint Sunusu</vt:lpstr>
      <vt:lpstr>ABU TELP </vt:lpstr>
      <vt:lpstr>ABU TELP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2020-06-02T19:17:10Z</dcterms:created>
  <dcterms:modified xsi:type="dcterms:W3CDTF">2023-02-07T07:13:59Z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